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11708" y="744574"/>
            <a:ext cx="8520601" cy="2052601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2834125"/>
            <a:ext cx="8520602" cy="7926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t>Title Text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Google Shape;23;p5"/>
          <p:cNvSpPr txBox="1">
            <a:spLocks noGrp="1"/>
          </p:cNvSpPr>
          <p:nvPr>
            <p:ph type="body" sz="half" idx="13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5"/>
            <a:ext cx="4572000" cy="51435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Google Shape;39;p9"/>
          <p:cNvSpPr txBox="1">
            <a:spLocks noGrp="1"/>
          </p:cNvSpPr>
          <p:nvPr>
            <p:ph type="body" sz="half" idx="13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4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54;p13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0" name="Google Shape;55;p13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11" name="Google Shape;56;p13"/>
          <p:cNvSpPr txBox="1"/>
          <p:nvPr/>
        </p:nvSpPr>
        <p:spPr>
          <a:xfrm>
            <a:off x="4425050" y="463249"/>
            <a:ext cx="4441500" cy="3643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algn="ctr"/>
            <a:endParaRPr sz="5000">
              <a:latin typeface="Avenir Roman"/>
              <a:ea typeface="Avenir Roman"/>
              <a:cs typeface="Avenir Roman"/>
              <a:sym typeface="Avenir Roman"/>
            </a:endParaRPr>
          </a:p>
          <a:p>
            <a:pPr algn="ctr"/>
            <a:r>
              <a:t> </a:t>
            </a:r>
            <a:r>
              <a:rPr sz="5000">
                <a:latin typeface="Avenir Roman"/>
                <a:ea typeface="Avenir Roman"/>
                <a:cs typeface="Avenir Roman"/>
                <a:sym typeface="Avenir Roman"/>
              </a:rPr>
              <a:t>Applications and Case Management </a:t>
            </a:r>
          </a:p>
        </p:txBody>
      </p:sp>
      <p:pic>
        <p:nvPicPr>
          <p:cNvPr id="112" name="Google Shape;57;p13" descr="Google Shape;57;p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0" y="926400"/>
            <a:ext cx="4048325" cy="2799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40;p22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69" name="Google Shape;141;p22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70" name="Google Shape;142;p22"/>
          <p:cNvSpPr txBox="1"/>
          <p:nvPr/>
        </p:nvSpPr>
        <p:spPr>
          <a:xfrm>
            <a:off x="1592450" y="1149700"/>
            <a:ext cx="6962700" cy="4670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228600" algn="just">
              <a:lnSpc>
                <a:spcPct val="106999"/>
              </a:lnSpc>
              <a:defRPr sz="3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Good practice at interim care hearings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71" name="Google Shape;143;p22"/>
          <p:cNvSpPr txBox="1"/>
          <p:nvPr/>
        </p:nvSpPr>
        <p:spPr>
          <a:xfrm>
            <a:off x="560000" y="933325"/>
            <a:ext cx="1182301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7.</a:t>
            </a:r>
          </a:p>
        </p:txBody>
      </p:sp>
      <p:sp>
        <p:nvSpPr>
          <p:cNvPr id="172" name="Google Shape;144;p22"/>
          <p:cNvSpPr txBox="1"/>
          <p:nvPr/>
        </p:nvSpPr>
        <p:spPr>
          <a:xfrm>
            <a:off x="1592450" y="2743599"/>
            <a:ext cx="7854599" cy="2751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Use of the ICO checklist (F7)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  <a:spcBef>
                <a:spcPts val="10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73" name="Google Shape;145;p22"/>
          <p:cNvSpPr/>
          <p:nvPr/>
        </p:nvSpPr>
        <p:spPr>
          <a:xfrm>
            <a:off x="560000" y="1901125"/>
            <a:ext cx="1182301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50;p23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76" name="Google Shape;151;p23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77" name="Google Shape;152;p23"/>
          <p:cNvSpPr txBox="1"/>
          <p:nvPr/>
        </p:nvSpPr>
        <p:spPr>
          <a:xfrm>
            <a:off x="1563075" y="397349"/>
            <a:ext cx="6962700" cy="4011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indent="228600" algn="just">
              <a:lnSpc>
                <a:spcPct val="106999"/>
              </a:lnSpc>
              <a:defRPr sz="3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Case Management at urgent care hearings 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78" name="Google Shape;153;p23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8.</a:t>
            </a:r>
          </a:p>
        </p:txBody>
      </p:sp>
      <p:sp>
        <p:nvSpPr>
          <p:cNvPr id="179" name="Google Shape;154;p23"/>
          <p:cNvSpPr txBox="1"/>
          <p:nvPr/>
        </p:nvSpPr>
        <p:spPr>
          <a:xfrm>
            <a:off x="810625" y="2035400"/>
            <a:ext cx="7854599" cy="2792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Progressing the case at an early stage </a:t>
            </a:r>
          </a:p>
          <a:p>
            <a:pPr marL="457200" indent="-419100" algn="just">
              <a:lnSpc>
                <a:spcPct val="106999"/>
              </a:lnSpc>
              <a:spcBef>
                <a:spcPts val="1000"/>
              </a:spcBef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Suggested case management directions for ICO hearings (in ICO checklist)</a:t>
            </a:r>
            <a:endParaRPr sz="2800"/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80" name="Google Shape;155;p23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60;p24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83" name="Google Shape;161;p24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84" name="Google Shape;162;p24"/>
          <p:cNvSpPr txBox="1"/>
          <p:nvPr/>
        </p:nvSpPr>
        <p:spPr>
          <a:xfrm>
            <a:off x="1778075" y="561000"/>
            <a:ext cx="6764400" cy="445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Listing the first CMH in non-urgent cases (F1, para 5)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85" name="Google Shape;163;p24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9.</a:t>
            </a:r>
          </a:p>
        </p:txBody>
      </p:sp>
      <p:sp>
        <p:nvSpPr>
          <p:cNvPr id="186" name="Google Shape;164;p24"/>
          <p:cNvSpPr txBox="1"/>
          <p:nvPr/>
        </p:nvSpPr>
        <p:spPr>
          <a:xfrm>
            <a:off x="810600" y="1815574"/>
            <a:ext cx="7854599" cy="3222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Within the CMH window</a:t>
            </a:r>
          </a:p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Giving enough time for effective preparation</a:t>
            </a:r>
          </a:p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Not necessarily the first available date</a:t>
            </a:r>
            <a:endParaRPr sz="2800"/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87" name="Google Shape;165;p24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70;p25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90" name="Google Shape;171;p25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91" name="Google Shape;172;p25"/>
          <p:cNvSpPr txBox="1"/>
          <p:nvPr/>
        </p:nvSpPr>
        <p:spPr>
          <a:xfrm>
            <a:off x="1906174" y="525300"/>
            <a:ext cx="6470401" cy="5111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Effective Advocates' Meetings (F1, paras 6-8)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92" name="Google Shape;173;p25"/>
          <p:cNvSpPr txBox="1"/>
          <p:nvPr/>
        </p:nvSpPr>
        <p:spPr>
          <a:xfrm>
            <a:off x="311124" y="352599"/>
            <a:ext cx="13689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10.</a:t>
            </a:r>
          </a:p>
        </p:txBody>
      </p:sp>
      <p:sp>
        <p:nvSpPr>
          <p:cNvPr id="193" name="Google Shape;174;p25"/>
          <p:cNvSpPr txBox="1"/>
          <p:nvPr/>
        </p:nvSpPr>
        <p:spPr>
          <a:xfrm>
            <a:off x="810600" y="1815575"/>
            <a:ext cx="7854599" cy="4058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Use of Advocates' Meeting templates (F4 – F6)</a:t>
            </a:r>
          </a:p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Minute of the meeting to be filed in advance of the CMH</a:t>
            </a:r>
          </a:p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Use of template case summary/position statements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94" name="Google Shape;175;p25"/>
          <p:cNvSpPr/>
          <p:nvPr/>
        </p:nvSpPr>
        <p:spPr>
          <a:xfrm>
            <a:off x="497724" y="1320400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80;p26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97" name="Google Shape;181;p26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98" name="Google Shape;182;p26"/>
          <p:cNvSpPr txBox="1"/>
          <p:nvPr/>
        </p:nvSpPr>
        <p:spPr>
          <a:xfrm>
            <a:off x="2194474" y="1147475"/>
            <a:ext cx="6781801" cy="5321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228600" algn="just">
              <a:lnSpc>
                <a:spcPct val="106999"/>
              </a:lnSpc>
              <a:defRPr sz="3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Wellbeing (F1, para 10)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99" name="Google Shape;183;p26"/>
          <p:cNvSpPr txBox="1"/>
          <p:nvPr/>
        </p:nvSpPr>
        <p:spPr>
          <a:xfrm>
            <a:off x="559999" y="829600"/>
            <a:ext cx="13689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11.</a:t>
            </a:r>
          </a:p>
        </p:txBody>
      </p:sp>
      <p:sp>
        <p:nvSpPr>
          <p:cNvPr id="200" name="Google Shape;184;p26"/>
          <p:cNvSpPr txBox="1"/>
          <p:nvPr/>
        </p:nvSpPr>
        <p:spPr>
          <a:xfrm>
            <a:off x="1121675" y="2180362"/>
            <a:ext cx="7854599" cy="2878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National focus</a:t>
            </a:r>
          </a:p>
          <a:p>
            <a:pPr marL="457200" indent="-393700" algn="just">
              <a:lnSpc>
                <a:spcPct val="106999"/>
              </a:lnSpc>
              <a:spcBef>
                <a:spcPts val="1000"/>
              </a:spcBef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Local arrangements (each DFJ area)</a:t>
            </a:r>
            <a:endParaRPr sz="2600"/>
          </a:p>
          <a:p>
            <a:pPr algn="just">
              <a:lnSpc>
                <a:spcPct val="106999"/>
              </a:lnSpc>
              <a:spcBef>
                <a:spcPts val="10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201" name="Google Shape;185;p26"/>
          <p:cNvSpPr/>
          <p:nvPr/>
        </p:nvSpPr>
        <p:spPr>
          <a:xfrm>
            <a:off x="746600" y="1797399"/>
            <a:ext cx="1182301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62;p14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15" name="Google Shape;63;p14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16" name="Google Shape;64;p14"/>
          <p:cNvSpPr txBox="1"/>
          <p:nvPr/>
        </p:nvSpPr>
        <p:spPr>
          <a:xfrm>
            <a:off x="-1" y="160350"/>
            <a:ext cx="6780602" cy="122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What’s new?</a:t>
            </a:r>
          </a:p>
        </p:txBody>
      </p:sp>
      <p:sp>
        <p:nvSpPr>
          <p:cNvPr id="117" name="Google Shape;65;p14"/>
          <p:cNvSpPr txBox="1"/>
          <p:nvPr/>
        </p:nvSpPr>
        <p:spPr>
          <a:xfrm>
            <a:off x="434699" y="1464500"/>
            <a:ext cx="8274602" cy="4138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68300">
              <a:lnSpc>
                <a:spcPct val="115000"/>
              </a:lnSpc>
              <a:buClr>
                <a:srgbClr val="222222"/>
              </a:buClr>
              <a:buSzPts val="2200"/>
              <a:buFont typeface="Avenir Roman"/>
              <a:buChar char="●"/>
              <a:defRPr sz="22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Advance notification to Cafcass of the issue of proceedings</a:t>
            </a:r>
          </a:p>
          <a:p>
            <a:pPr marL="457200" indent="-3683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200"/>
              <a:buFont typeface="Avenir Roman"/>
              <a:buChar char="●"/>
              <a:defRPr sz="22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New C110A – the online form (or use of the ‘urgent information sheet’ where the online form is not in operation)</a:t>
            </a:r>
          </a:p>
          <a:p>
            <a:pPr marL="457200" indent="-3683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200"/>
              <a:buFont typeface="Avenir Roman"/>
              <a:buChar char="●"/>
              <a:defRPr sz="22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Pleading the grounds – concise numbered paragraphs</a:t>
            </a:r>
          </a:p>
          <a:p>
            <a:pPr marL="457200" indent="-3683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200"/>
              <a:buFont typeface="Avenir Roman"/>
              <a:buChar char="●"/>
              <a:defRPr sz="22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revised SWET and a new short-form SWET for urgent applications</a:t>
            </a:r>
          </a:p>
          <a:p>
            <a:pPr>
              <a:lnSpc>
                <a:spcPct val="115000"/>
              </a:lnSpc>
              <a:spcBef>
                <a:spcPts val="1000"/>
              </a:spcBef>
            </a:pPr>
            <a:endParaRPr sz="2200">
              <a:solidFill>
                <a:srgbClr val="222222"/>
              </a:solidFill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18" name="Google Shape;66;p14"/>
          <p:cNvSpPr/>
          <p:nvPr/>
        </p:nvSpPr>
        <p:spPr>
          <a:xfrm>
            <a:off x="-1" y="1171050"/>
            <a:ext cx="6368102" cy="975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71;p15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1" name="Google Shape;72;p15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22" name="Google Shape;73;p15"/>
          <p:cNvSpPr txBox="1"/>
          <p:nvPr/>
        </p:nvSpPr>
        <p:spPr>
          <a:xfrm>
            <a:off x="-1" y="115250"/>
            <a:ext cx="6780602" cy="906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algn="ctr">
              <a:defRPr sz="42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What’s new? </a:t>
            </a:r>
            <a:r>
              <a:rPr sz="3000"/>
              <a:t>cont. </a:t>
            </a:r>
          </a:p>
        </p:txBody>
      </p:sp>
      <p:sp>
        <p:nvSpPr>
          <p:cNvPr id="123" name="Google Shape;74;p15"/>
          <p:cNvSpPr txBox="1"/>
          <p:nvPr/>
        </p:nvSpPr>
        <p:spPr>
          <a:xfrm>
            <a:off x="434699" y="1013850"/>
            <a:ext cx="8274602" cy="5229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55600">
              <a:lnSpc>
                <a:spcPct val="115000"/>
              </a:lnSpc>
              <a:buClr>
                <a:srgbClr val="222222"/>
              </a:buClr>
              <a:buSzPts val="2000"/>
              <a:buFont typeface="Avenir Roman"/>
              <a:buChar char="●"/>
              <a:defRPr sz="20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child’s birth certificate/proof of birth as core documentation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000"/>
              <a:buFont typeface="Avenir Roman"/>
              <a:buChar char="●"/>
              <a:defRPr sz="20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Increased focus on the appropriate timing of urgent and non-urgent       hearings to maximise participation and optimise the effectiveness of the hearing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000"/>
              <a:buFont typeface="Avenir Roman"/>
              <a:buChar char="●"/>
              <a:defRPr sz="20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ICO checklist to assist good practice and appropriate early case management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000"/>
              <a:buFont typeface="Avenir Roman"/>
              <a:buChar char="●"/>
              <a:defRPr sz="20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Increased focus on effective Advocates' Meetings (a) with the use of template documents and (b) filing the minutes before the CMH</a:t>
            </a:r>
          </a:p>
          <a:p>
            <a:pPr indent="457200">
              <a:lnSpc>
                <a:spcPct val="115000"/>
              </a:lnSpc>
              <a:spcBef>
                <a:spcPts val="1000"/>
              </a:spcBef>
            </a:pPr>
            <a:endParaRPr sz="2200">
              <a:solidFill>
                <a:srgbClr val="222222"/>
              </a:solidFill>
              <a:latin typeface="Avenir Roman"/>
              <a:ea typeface="Avenir Roman"/>
              <a:cs typeface="Avenir Roman"/>
              <a:sym typeface="Avenir Roman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endParaRPr sz="2200">
              <a:solidFill>
                <a:srgbClr val="222222"/>
              </a:solidFill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24" name="Google Shape;75;p15"/>
          <p:cNvSpPr/>
          <p:nvPr/>
        </p:nvSpPr>
        <p:spPr>
          <a:xfrm>
            <a:off x="-1" y="849050"/>
            <a:ext cx="6368102" cy="975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80;p16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27" name="Google Shape;81;p16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28" name="Google Shape;82;p16"/>
          <p:cNvSpPr txBox="1"/>
          <p:nvPr/>
        </p:nvSpPr>
        <p:spPr>
          <a:xfrm>
            <a:off x="1410324" y="1155100"/>
            <a:ext cx="7259102" cy="126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Advance notification of Cafcass of the issue of proceedings (F1, para 2)</a:t>
            </a:r>
          </a:p>
        </p:txBody>
      </p:sp>
      <p:sp>
        <p:nvSpPr>
          <p:cNvPr id="129" name="Google Shape;83;p16"/>
          <p:cNvSpPr txBox="1"/>
          <p:nvPr/>
        </p:nvSpPr>
        <p:spPr>
          <a:xfrm>
            <a:off x="414825" y="808875"/>
            <a:ext cx="1182301" cy="122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1.</a:t>
            </a:r>
          </a:p>
        </p:txBody>
      </p:sp>
      <p:sp>
        <p:nvSpPr>
          <p:cNvPr id="130" name="Google Shape;84;p16"/>
          <p:cNvSpPr txBox="1"/>
          <p:nvPr/>
        </p:nvSpPr>
        <p:spPr>
          <a:xfrm>
            <a:off x="1846049" y="2428563"/>
            <a:ext cx="6097501" cy="1181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At the time the decision is taken to issue</a:t>
            </a:r>
          </a:p>
        </p:txBody>
      </p:sp>
      <p:sp>
        <p:nvSpPr>
          <p:cNvPr id="131" name="Google Shape;85;p16"/>
          <p:cNvSpPr/>
          <p:nvPr/>
        </p:nvSpPr>
        <p:spPr>
          <a:xfrm>
            <a:off x="414825" y="1917075"/>
            <a:ext cx="1182301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90;p17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34" name="Google Shape;91;p17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35" name="Google Shape;92;p17"/>
          <p:cNvSpPr txBox="1"/>
          <p:nvPr/>
        </p:nvSpPr>
        <p:spPr>
          <a:xfrm>
            <a:off x="1410299" y="534875"/>
            <a:ext cx="7259102" cy="1362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The application form (F1, para 1)</a:t>
            </a:r>
          </a:p>
        </p:txBody>
      </p:sp>
      <p:sp>
        <p:nvSpPr>
          <p:cNvPr id="136" name="Google Shape;93;p17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2.</a:t>
            </a:r>
          </a:p>
        </p:txBody>
      </p:sp>
      <p:sp>
        <p:nvSpPr>
          <p:cNvPr id="137" name="Google Shape;94;p17"/>
          <p:cNvSpPr txBox="1"/>
          <p:nvPr/>
        </p:nvSpPr>
        <p:spPr>
          <a:xfrm>
            <a:off x="1025425" y="1512850"/>
            <a:ext cx="7498799" cy="3094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55600" algn="just">
              <a:lnSpc>
                <a:spcPct val="106999"/>
              </a:lnSpc>
              <a:buClr>
                <a:srgbClr val="000000"/>
              </a:buClr>
              <a:buSzPts val="2000"/>
              <a:buFont typeface="Avenir Roman"/>
              <a:buChar char="●"/>
              <a:defRPr sz="2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Completion of the revised/online C110A (the Public Law Platform)</a:t>
            </a:r>
          </a:p>
          <a:p>
            <a:pPr marL="457200" indent="-355600" algn="just">
              <a:lnSpc>
                <a:spcPct val="106999"/>
              </a:lnSpc>
              <a:buClr>
                <a:srgbClr val="000000"/>
              </a:buClr>
              <a:buSzPts val="2000"/>
              <a:buFont typeface="Avenir Roman"/>
              <a:buChar char="●"/>
              <a:defRPr sz="2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Highlighting the changes</a:t>
            </a:r>
          </a:p>
          <a:p>
            <a:pPr marL="457200" indent="-355600" algn="just">
              <a:lnSpc>
                <a:spcPct val="106999"/>
              </a:lnSpc>
              <a:buClr>
                <a:srgbClr val="000000"/>
              </a:buClr>
              <a:buSzPts val="2000"/>
              <a:buFont typeface="Avenir Roman"/>
              <a:buChar char="●"/>
              <a:defRPr sz="2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Completion of the existing C110A (if still in use) and the ‘urgent application information sheet’ in appropriate cases (F3)</a:t>
            </a:r>
          </a:p>
          <a:p>
            <a:pPr marL="457200" indent="-355600" algn="just">
              <a:lnSpc>
                <a:spcPct val="106999"/>
              </a:lnSpc>
              <a:buClr>
                <a:srgbClr val="000000"/>
              </a:buClr>
              <a:buSzPts val="2000"/>
              <a:buFont typeface="Avenir Roman"/>
              <a:buChar char="●"/>
              <a:defRPr sz="2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Urgent applications – crucial information for the court</a:t>
            </a:r>
          </a:p>
        </p:txBody>
      </p:sp>
      <p:sp>
        <p:nvSpPr>
          <p:cNvPr id="138" name="Google Shape;95;p17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00;p18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41" name="Google Shape;101;p18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42" name="Google Shape;102;p18"/>
          <p:cNvSpPr txBox="1"/>
          <p:nvPr/>
        </p:nvSpPr>
        <p:spPr>
          <a:xfrm>
            <a:off x="1602775" y="595124"/>
            <a:ext cx="7113900" cy="2476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grounds for the application </a:t>
            </a:r>
          </a:p>
          <a:p>
            <a: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(F1, para 1(i))</a:t>
            </a: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43" name="Google Shape;103;p18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3.</a:t>
            </a:r>
          </a:p>
        </p:txBody>
      </p:sp>
      <p:sp>
        <p:nvSpPr>
          <p:cNvPr id="144" name="Google Shape;104;p18"/>
          <p:cNvSpPr txBox="1"/>
          <p:nvPr/>
        </p:nvSpPr>
        <p:spPr>
          <a:xfrm>
            <a:off x="1602775" y="1906900"/>
            <a:ext cx="7113900" cy="2958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Numbered paragraphs</a:t>
            </a:r>
          </a:p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Focused and concise</a:t>
            </a:r>
          </a:p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Threshold findings/other grounds relied upon</a:t>
            </a:r>
          </a:p>
          <a:p>
            <a:pPr algn="just">
              <a:lnSpc>
                <a:spcPct val="106999"/>
              </a:lnSpc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45" name="Google Shape;105;p18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10;p19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48" name="Google Shape;111;p19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49" name="Google Shape;112;p19"/>
          <p:cNvSpPr txBox="1"/>
          <p:nvPr/>
        </p:nvSpPr>
        <p:spPr>
          <a:xfrm>
            <a:off x="1602775" y="595124"/>
            <a:ext cx="6133201" cy="3135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indent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statement in support of the application</a:t>
            </a: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50" name="Google Shape;113;p19"/>
          <p:cNvSpPr txBox="1"/>
          <p:nvPr/>
        </p:nvSpPr>
        <p:spPr>
          <a:xfrm>
            <a:off x="420475" y="394075"/>
            <a:ext cx="1182301" cy="122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4.</a:t>
            </a:r>
          </a:p>
        </p:txBody>
      </p:sp>
      <p:sp>
        <p:nvSpPr>
          <p:cNvPr id="151" name="Google Shape;114;p19"/>
          <p:cNvSpPr txBox="1"/>
          <p:nvPr/>
        </p:nvSpPr>
        <p:spPr>
          <a:xfrm>
            <a:off x="767374" y="1906900"/>
            <a:ext cx="8109302" cy="367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revised SWET –</a:t>
            </a:r>
          </a:p>
          <a:p>
            <a:pPr indent="457200" algn="just">
              <a:lnSpc>
                <a:spcPct val="106999"/>
              </a:lnSpc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o   The new form</a:t>
            </a:r>
          </a:p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short form SWET for urgent applications</a:t>
            </a:r>
          </a:p>
          <a:p>
            <a:pPr indent="457200" algn="just">
              <a:lnSpc>
                <a:spcPct val="106999"/>
              </a:lnSpc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o    The relevant information for urgent hearings</a:t>
            </a:r>
          </a:p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What makes a good statement?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6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52" name="Google Shape;115;p19"/>
          <p:cNvSpPr/>
          <p:nvPr/>
        </p:nvSpPr>
        <p:spPr>
          <a:xfrm>
            <a:off x="420475" y="1361875"/>
            <a:ext cx="1182301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20;p20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55" name="Google Shape;121;p20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56" name="Google Shape;122;p20"/>
          <p:cNvSpPr txBox="1"/>
          <p:nvPr/>
        </p:nvSpPr>
        <p:spPr>
          <a:xfrm>
            <a:off x="1348100" y="595124"/>
            <a:ext cx="6823500" cy="3794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Core documentation, to include (F1, para 3)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57" name="Google Shape;123;p20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5.</a:t>
            </a:r>
          </a:p>
        </p:txBody>
      </p:sp>
      <p:sp>
        <p:nvSpPr>
          <p:cNvPr id="158" name="Google Shape;124;p20"/>
          <p:cNvSpPr txBox="1"/>
          <p:nvPr/>
        </p:nvSpPr>
        <p:spPr>
          <a:xfrm>
            <a:off x="856125" y="1956849"/>
            <a:ext cx="7916999" cy="3576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child’s birth certificate, or</a:t>
            </a:r>
          </a:p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Identity documentation/biometric page of the child’s passport for foreign national children without a birth certificate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59" name="Google Shape;125;p20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30;p21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62" name="Google Shape;131;p21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63" name="Google Shape;132;p21"/>
          <p:cNvSpPr txBox="1"/>
          <p:nvPr/>
        </p:nvSpPr>
        <p:spPr>
          <a:xfrm>
            <a:off x="1416125" y="574400"/>
            <a:ext cx="6962700" cy="3236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indent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Listing urgent applications (F1, para 4)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64" name="Google Shape;133;p21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6.</a:t>
            </a:r>
          </a:p>
        </p:txBody>
      </p:sp>
      <p:sp>
        <p:nvSpPr>
          <p:cNvPr id="165" name="Google Shape;134;p21"/>
          <p:cNvSpPr txBox="1"/>
          <p:nvPr/>
        </p:nvSpPr>
        <p:spPr>
          <a:xfrm>
            <a:off x="789875" y="1504500"/>
            <a:ext cx="7854599" cy="3891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Notice to respondents/sufficient time to arrange representation</a:t>
            </a:r>
          </a:p>
          <a:p>
            <a:pPr marL="457200" indent="-419100" algn="just">
              <a:lnSpc>
                <a:spcPct val="106999"/>
              </a:lnSpc>
              <a:spcBef>
                <a:spcPts val="1000"/>
              </a:spcBef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Listing on shorter notice than requested in exceptional circumstances only</a:t>
            </a:r>
          </a:p>
          <a:p>
            <a:pPr algn="just">
              <a:lnSpc>
                <a:spcPct val="106999"/>
              </a:lnSpc>
              <a:spcBef>
                <a:spcPts val="10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66" name="Google Shape;135;p21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On-screen Show (16:9)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Avenir Roman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Katy Block</cp:lastModifiedBy>
  <cp:revision>1</cp:revision>
  <dcterms:modified xsi:type="dcterms:W3CDTF">2021-06-18T09:09:07Z</dcterms:modified>
</cp:coreProperties>
</file>