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var\folders\_t\j880d_ys6jq3mqkpvwmqh7q80000gn\T\com.microsoft.Outlook\Adoption%20&amp;%20Special%20Guardianship%20Orders%20Graph.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2000" b="1" dirty="0"/>
              <a:t>Adoption</a:t>
            </a:r>
            <a:r>
              <a:rPr lang="en-GB" sz="2000" b="1" baseline="0" dirty="0"/>
              <a:t> &amp; Special Guardianship Orders</a:t>
            </a:r>
            <a:endParaRPr lang="en-GB" sz="2000" b="1"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Sheet1!$E$5</c:f>
              <c:strCache>
                <c:ptCount val="1"/>
                <c:pt idx="0">
                  <c:v>Adoption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0"/>
              <c:layout>
                <c:manualLayout>
                  <c:x val="-2.357446808510659E-2"/>
                  <c:y val="4.935161156001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D6-ED4B-AF47-B74624CF5CA6}"/>
                </c:ext>
              </c:extLst>
            </c:dLbl>
            <c:dLbl>
              <c:idx val="11"/>
              <c:layout>
                <c:manualLayout>
                  <c:x val="-1.9319148936170316E-2"/>
                  <c:y val="5.78082730564992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D6-ED4B-AF47-B74624CF5CA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Sheet1!$D$6:$D$17</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Sheet1!$E$6:$E$17</c:f>
              <c:numCache>
                <c:formatCode>General</c:formatCode>
                <c:ptCount val="12"/>
                <c:pt idx="0">
                  <c:v>3330</c:v>
                </c:pt>
                <c:pt idx="1">
                  <c:v>3200</c:v>
                </c:pt>
                <c:pt idx="2">
                  <c:v>3100</c:v>
                </c:pt>
                <c:pt idx="3">
                  <c:v>3470</c:v>
                </c:pt>
                <c:pt idx="4">
                  <c:v>4010</c:v>
                </c:pt>
                <c:pt idx="5">
                  <c:v>5050</c:v>
                </c:pt>
                <c:pt idx="6">
                  <c:v>5360</c:v>
                </c:pt>
                <c:pt idx="7">
                  <c:v>4710</c:v>
                </c:pt>
                <c:pt idx="8">
                  <c:v>4370</c:v>
                </c:pt>
                <c:pt idx="9">
                  <c:v>3850</c:v>
                </c:pt>
                <c:pt idx="10">
                  <c:v>3590</c:v>
                </c:pt>
                <c:pt idx="11">
                  <c:v>3440</c:v>
                </c:pt>
              </c:numCache>
            </c:numRef>
          </c:val>
          <c:smooth val="0"/>
          <c:extLst>
            <c:ext xmlns:c16="http://schemas.microsoft.com/office/drawing/2014/chart" uri="{C3380CC4-5D6E-409C-BE32-E72D297353CC}">
              <c16:uniqueId val="{00000002-BED6-ED4B-AF47-B74624CF5CA6}"/>
            </c:ext>
          </c:extLst>
        </c:ser>
        <c:ser>
          <c:idx val="1"/>
          <c:order val="1"/>
          <c:tx>
            <c:strRef>
              <c:f>Sheet1!$F$5</c:f>
              <c:strCache>
                <c:ptCount val="1"/>
                <c:pt idx="0">
                  <c:v>Special Guardianship</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D6-ED4B-AF47-B74624CF5CA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Sheet1!$D$6:$D$17</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Sheet1!$F$6:$F$17</c:f>
              <c:numCache>
                <c:formatCode>General</c:formatCode>
                <c:ptCount val="12"/>
                <c:pt idx="0">
                  <c:v>1240</c:v>
                </c:pt>
                <c:pt idx="1">
                  <c:v>1290</c:v>
                </c:pt>
                <c:pt idx="2">
                  <c:v>1780</c:v>
                </c:pt>
                <c:pt idx="3">
                  <c:v>2150</c:v>
                </c:pt>
                <c:pt idx="4">
                  <c:v>2780</c:v>
                </c:pt>
                <c:pt idx="5">
                  <c:v>3360</c:v>
                </c:pt>
                <c:pt idx="6">
                  <c:v>3550</c:v>
                </c:pt>
                <c:pt idx="7">
                  <c:v>3860</c:v>
                </c:pt>
                <c:pt idx="8">
                  <c:v>3720</c:v>
                </c:pt>
                <c:pt idx="9">
                  <c:v>3460</c:v>
                </c:pt>
                <c:pt idx="10">
                  <c:v>3870</c:v>
                </c:pt>
                <c:pt idx="11">
                  <c:v>3700</c:v>
                </c:pt>
              </c:numCache>
            </c:numRef>
          </c:val>
          <c:smooth val="0"/>
          <c:extLst>
            <c:ext xmlns:c16="http://schemas.microsoft.com/office/drawing/2014/chart" uri="{C3380CC4-5D6E-409C-BE32-E72D297353CC}">
              <c16:uniqueId val="{00000004-BED6-ED4B-AF47-B74624CF5CA6}"/>
            </c:ext>
          </c:extLst>
        </c:ser>
        <c:dLbls>
          <c:showLegendKey val="0"/>
          <c:showVal val="0"/>
          <c:showCatName val="0"/>
          <c:showSerName val="0"/>
          <c:showPercent val="0"/>
          <c:showBubbleSize val="0"/>
        </c:dLbls>
        <c:marker val="1"/>
        <c:smooth val="0"/>
        <c:axId val="669432544"/>
        <c:axId val="669434176"/>
      </c:lineChart>
      <c:catAx>
        <c:axId val="66943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434176"/>
        <c:crosses val="autoZero"/>
        <c:auto val="1"/>
        <c:lblAlgn val="ctr"/>
        <c:lblOffset val="100"/>
        <c:noMultiLvlLbl val="0"/>
      </c:catAx>
      <c:valAx>
        <c:axId val="669434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43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E2B0A-8B1B-4941-AAC4-23408DB39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5D2503-DEFA-4716-A29D-9C8250F796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4D167C-9648-4971-AD17-E3F8FC57B3FC}"/>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C0834624-FF4A-4139-88BB-A46B48104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5B12BD-3F9E-4354-AEFB-60E990902144}"/>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109942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50C68-05F4-46D9-A46B-A6056008F7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EB2624-04CE-40F4-A974-19F311E2E8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5931E-4D2F-47C7-BDC1-E503A596B7D0}"/>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D902D6CF-5B94-4D5C-80F7-47290BD0C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31E40-09F7-4CFF-BB04-F23FECBC88D0}"/>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1387978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F12C3C-1DDA-40EE-A688-40B68571B4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9C15E-867D-4692-A80B-285F5EC20A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7E014-793C-4AA7-BC7E-8AF45078DDE0}"/>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11E94254-9FB2-4628-ABC6-3C40A5283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092EE-7A1E-41C9-9DE3-313A45F23181}"/>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397616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A6768-DDAE-44B5-B6B5-881921D3F7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D7A26-6847-4429-A1E2-383FE4D67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902DC-4C9E-4995-B205-2BA12C8C120B}"/>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073381C2-A2C4-4676-8527-2D7C9F684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BE7D79-BCB6-428B-AF25-715D59EF554D}"/>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326564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3E71-659B-4512-AF93-1EFB6954DE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FF7D90-01E9-4746-A1F2-E78C5973FF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80BF4C-DFE1-4827-A074-1CF01980C31E}"/>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6D7D9A96-3960-4942-A42F-E1618A1B5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969F3-67AC-4230-8A3A-6CAD865DE442}"/>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201669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0C675-1184-4244-BF56-82EC9F776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EAF86B-FE84-42CE-98A1-E0CD29AA16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5DEA6F-9A85-4173-9C36-0F0A9A2743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926087-EFB0-4553-AB63-1C335AF91E28}"/>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6" name="Footer Placeholder 5">
            <a:extLst>
              <a:ext uri="{FF2B5EF4-FFF2-40B4-BE49-F238E27FC236}">
                <a16:creationId xmlns:a16="http://schemas.microsoft.com/office/drawing/2014/main" id="{8B35FC9A-101F-4770-8B6E-5E62638615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DDCC84-54F5-4C58-8605-FD14C26615BC}"/>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170347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221F-B8C5-44E1-B6F8-065A02D5CC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E5B139-F89D-40E7-BD2A-34F4E06DD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98AA22-AF25-4D73-8033-32F67409DC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901A3-6320-4603-87D1-F76B1B85EB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18ADE3-AA20-499A-B221-AAC2558B28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00BD9D-99FC-462A-A603-1458746B2BA0}"/>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8" name="Footer Placeholder 7">
            <a:extLst>
              <a:ext uri="{FF2B5EF4-FFF2-40B4-BE49-F238E27FC236}">
                <a16:creationId xmlns:a16="http://schemas.microsoft.com/office/drawing/2014/main" id="{4E7EC7BE-233D-4327-875F-0FC2CA3F78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4F50F2-F899-4AFC-BF98-2E6A57004686}"/>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5559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5916-B0DA-456C-BDF3-C71CDFEED3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81D6B2-4E7C-4FB1-86E5-56AFD6E58092}"/>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4" name="Footer Placeholder 3">
            <a:extLst>
              <a:ext uri="{FF2B5EF4-FFF2-40B4-BE49-F238E27FC236}">
                <a16:creationId xmlns:a16="http://schemas.microsoft.com/office/drawing/2014/main" id="{5FEAE335-EE9D-4423-87C5-9957AEE9A3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1BD44E-AB6C-4763-8279-9027A5B91078}"/>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89155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B524EA-8CA7-46DD-BA07-2ACDB58D426D}"/>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3" name="Footer Placeholder 2">
            <a:extLst>
              <a:ext uri="{FF2B5EF4-FFF2-40B4-BE49-F238E27FC236}">
                <a16:creationId xmlns:a16="http://schemas.microsoft.com/office/drawing/2014/main" id="{D99C85D9-5FF5-4A01-AA83-E9D16233D4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EDCF82-6083-47D0-B740-E1916DB85FF1}"/>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358067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0F06-A041-4F8F-A597-D5B67DB7D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D7E5BC-9196-4470-B963-3D8B5F5CC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D90000-381D-415C-9A53-878E5A87F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EEE2BC-8512-4EF9-878D-FE2E07E55A3B}"/>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6" name="Footer Placeholder 5">
            <a:extLst>
              <a:ext uri="{FF2B5EF4-FFF2-40B4-BE49-F238E27FC236}">
                <a16:creationId xmlns:a16="http://schemas.microsoft.com/office/drawing/2014/main" id="{44DFCC10-2F0F-497F-B3EF-537CEEADD1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0E51C-9A00-4AC6-8D25-973C9D7E6F6A}"/>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264399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5B08E-F52A-47FC-85A0-7C865CDA9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7B41F5-D01E-47BC-80AC-782DFF04D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12122F-B97D-457B-A506-9782DFF24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98A101-2896-4BA3-94AD-88231BE59F91}"/>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6" name="Footer Placeholder 5">
            <a:extLst>
              <a:ext uri="{FF2B5EF4-FFF2-40B4-BE49-F238E27FC236}">
                <a16:creationId xmlns:a16="http://schemas.microsoft.com/office/drawing/2014/main" id="{6E6153A1-904E-4405-A61B-ACF2B0D89F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F06B29-02D8-483E-BF59-1BCA0BF9F9A3}"/>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55452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57BA52-5E91-45B3-985F-6EF715846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782D80-B410-432F-8057-5ABEE70577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BEC9F-DDFF-4D15-8825-AB69066ED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A271F3A4-AB54-4D42-8125-376FFE72D4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3E84A1-A4CD-406A-90C4-4645C2E2B4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4CAF4-B3F7-41D0-AD4F-1CA9D59ADD48}" type="slidenum">
              <a:rPr lang="en-US" smtClean="0"/>
              <a:t>‹#›</a:t>
            </a:fld>
            <a:endParaRPr lang="en-US"/>
          </a:p>
        </p:txBody>
      </p:sp>
    </p:spTree>
    <p:extLst>
      <p:ext uri="{BB962C8B-B14F-4D97-AF65-F5344CB8AC3E}">
        <p14:creationId xmlns:p14="http://schemas.microsoft.com/office/powerpoint/2010/main" val="229828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41230-FF7D-4140-AFC7-2C11E2014A59}"/>
              </a:ext>
            </a:extLst>
          </p:cNvPr>
          <p:cNvSpPr>
            <a:spLocks noGrp="1"/>
          </p:cNvSpPr>
          <p:nvPr>
            <p:ph type="ctrTitle"/>
          </p:nvPr>
        </p:nvSpPr>
        <p:spPr/>
        <p:txBody>
          <a:bodyPr/>
          <a:lstStyle/>
          <a:p>
            <a:r>
              <a:rPr lang="en-US" dirty="0"/>
              <a:t>Special Guardianship</a:t>
            </a:r>
            <a:br>
              <a:rPr lang="en-US" dirty="0"/>
            </a:br>
            <a:r>
              <a:rPr lang="en-US"/>
              <a:t>Best Practice </a:t>
            </a:r>
            <a:r>
              <a:rPr lang="en-US" dirty="0"/>
              <a:t>Guidance</a:t>
            </a:r>
          </a:p>
        </p:txBody>
      </p:sp>
      <p:sp>
        <p:nvSpPr>
          <p:cNvPr id="3" name="Subtitle 2">
            <a:extLst>
              <a:ext uri="{FF2B5EF4-FFF2-40B4-BE49-F238E27FC236}">
                <a16:creationId xmlns:a16="http://schemas.microsoft.com/office/drawing/2014/main" id="{916C131E-C9F4-4EC9-9188-918B0A70620B}"/>
              </a:ext>
            </a:extLst>
          </p:cNvPr>
          <p:cNvSpPr>
            <a:spLocks noGrp="1"/>
          </p:cNvSpPr>
          <p:nvPr>
            <p:ph type="subTitle" idx="1"/>
          </p:nvPr>
        </p:nvSpPr>
        <p:spPr/>
        <p:txBody>
          <a:bodyPr/>
          <a:lstStyle/>
          <a:p>
            <a:r>
              <a:rPr lang="en-US" dirty="0"/>
              <a:t>John Simmonds</a:t>
            </a:r>
          </a:p>
          <a:p>
            <a:r>
              <a:rPr lang="en-US" dirty="0"/>
              <a:t>Director of Policy, Research and Development</a:t>
            </a:r>
          </a:p>
          <a:p>
            <a:r>
              <a:rPr lang="en-US" dirty="0" err="1"/>
              <a:t>CoramBAAF</a:t>
            </a:r>
            <a:endParaRPr lang="en-US" dirty="0"/>
          </a:p>
        </p:txBody>
      </p:sp>
    </p:spTree>
    <p:extLst>
      <p:ext uri="{BB962C8B-B14F-4D97-AF65-F5344CB8AC3E}">
        <p14:creationId xmlns:p14="http://schemas.microsoft.com/office/powerpoint/2010/main" val="1655883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BC271-AA3E-4DE7-B4FD-3F66EAF65936}"/>
              </a:ext>
            </a:extLst>
          </p:cNvPr>
          <p:cNvSpPr>
            <a:spLocks noGrp="1"/>
          </p:cNvSpPr>
          <p:nvPr>
            <p:ph type="title"/>
          </p:nvPr>
        </p:nvSpPr>
        <p:spPr/>
        <p:txBody>
          <a:bodyPr/>
          <a:lstStyle/>
          <a:p>
            <a:r>
              <a:rPr lang="en-US" dirty="0"/>
              <a:t>The plan to place the child </a:t>
            </a:r>
          </a:p>
        </p:txBody>
      </p:sp>
      <p:sp>
        <p:nvSpPr>
          <p:cNvPr id="3" name="Content Placeholder 2">
            <a:extLst>
              <a:ext uri="{FF2B5EF4-FFF2-40B4-BE49-F238E27FC236}">
                <a16:creationId xmlns:a16="http://schemas.microsoft.com/office/drawing/2014/main" id="{8E0FF799-D45E-490F-95D3-B42DB4A01495}"/>
              </a:ext>
            </a:extLst>
          </p:cNvPr>
          <p:cNvSpPr>
            <a:spLocks noGrp="1"/>
          </p:cNvSpPr>
          <p:nvPr>
            <p:ph idx="1"/>
          </p:nvPr>
        </p:nvSpPr>
        <p:spPr/>
        <p:txBody>
          <a:bodyPr/>
          <a:lstStyle/>
          <a:p>
            <a:r>
              <a:rPr lang="en-US" dirty="0"/>
              <a:t>Where an agreement is reached to place the child/ren –</a:t>
            </a:r>
          </a:p>
          <a:p>
            <a:r>
              <a:rPr lang="en-US" dirty="0"/>
              <a:t>The </a:t>
            </a:r>
            <a:r>
              <a:rPr lang="en-US" dirty="0" err="1"/>
              <a:t>carers</a:t>
            </a:r>
            <a:r>
              <a:rPr lang="en-US" dirty="0"/>
              <a:t> need to be fully informed of the detail of the child being placed with them –</a:t>
            </a:r>
          </a:p>
          <a:p>
            <a:pPr lvl="1"/>
            <a:r>
              <a:rPr lang="en-US" dirty="0"/>
              <a:t>The legal framework that enables the placement.</a:t>
            </a:r>
          </a:p>
          <a:p>
            <a:pPr lvl="1"/>
            <a:r>
              <a:rPr lang="en-US" dirty="0"/>
              <a:t>What is known about the child’s health, development, and needs from 24/7 routines to longer term issues and more specific issues such as treatment for addictions, low birth weight, responses to trauma, identified disabilities or blood born viruses.</a:t>
            </a:r>
          </a:p>
          <a:p>
            <a:pPr lvl="1"/>
            <a:r>
              <a:rPr lang="en-US" dirty="0"/>
              <a:t>The concerns/questions of the family members as </a:t>
            </a:r>
            <a:r>
              <a:rPr lang="en-US" dirty="0" err="1"/>
              <a:t>carers</a:t>
            </a:r>
            <a:r>
              <a:rPr lang="en-US" dirty="0"/>
              <a:t> and the sufficiency of their approach to parenting.</a:t>
            </a:r>
          </a:p>
          <a:p>
            <a:pPr lvl="1"/>
            <a:r>
              <a:rPr lang="en-US" dirty="0"/>
              <a:t>Access to health, legal, education and social work advice and support.</a:t>
            </a:r>
          </a:p>
        </p:txBody>
      </p:sp>
    </p:spTree>
    <p:extLst>
      <p:ext uri="{BB962C8B-B14F-4D97-AF65-F5344CB8AC3E}">
        <p14:creationId xmlns:p14="http://schemas.microsoft.com/office/powerpoint/2010/main" val="363807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30360-0847-49DB-BBD3-2425AE500E59}"/>
              </a:ext>
            </a:extLst>
          </p:cNvPr>
          <p:cNvSpPr>
            <a:spLocks noGrp="1"/>
          </p:cNvSpPr>
          <p:nvPr>
            <p:ph type="title"/>
          </p:nvPr>
        </p:nvSpPr>
        <p:spPr/>
        <p:txBody>
          <a:bodyPr/>
          <a:lstStyle/>
          <a:p>
            <a:r>
              <a:rPr lang="en-US" dirty="0"/>
              <a:t>Access to resources</a:t>
            </a:r>
          </a:p>
        </p:txBody>
      </p:sp>
      <p:sp>
        <p:nvSpPr>
          <p:cNvPr id="3" name="Content Placeholder 2">
            <a:extLst>
              <a:ext uri="{FF2B5EF4-FFF2-40B4-BE49-F238E27FC236}">
                <a16:creationId xmlns:a16="http://schemas.microsoft.com/office/drawing/2014/main" id="{3A5C0AB4-8749-4BD4-B196-35E8002243EF}"/>
              </a:ext>
            </a:extLst>
          </p:cNvPr>
          <p:cNvSpPr>
            <a:spLocks noGrp="1"/>
          </p:cNvSpPr>
          <p:nvPr>
            <p:ph idx="1"/>
          </p:nvPr>
        </p:nvSpPr>
        <p:spPr/>
        <p:txBody>
          <a:bodyPr/>
          <a:lstStyle/>
          <a:p>
            <a:r>
              <a:rPr lang="en-US" dirty="0"/>
              <a:t>Practical issues such as clothing, hygiene, beds and bedding, feeding, toys</a:t>
            </a:r>
          </a:p>
          <a:p>
            <a:r>
              <a:rPr lang="en-US" dirty="0"/>
              <a:t>Relational issue such as </a:t>
            </a:r>
            <a:r>
              <a:rPr lang="en-GB" dirty="0"/>
              <a:t>‘family time’ </a:t>
            </a:r>
            <a:r>
              <a:rPr lang="en-US" dirty="0"/>
              <a:t>with parents and other priority people</a:t>
            </a:r>
          </a:p>
          <a:p>
            <a:r>
              <a:rPr lang="en-US" dirty="0"/>
              <a:t>Parenting support including </a:t>
            </a:r>
            <a:r>
              <a:rPr lang="en-GB" dirty="0"/>
              <a:t>the provision of</a:t>
            </a:r>
            <a:r>
              <a:rPr lang="en-US" dirty="0"/>
              <a:t> specific </a:t>
            </a:r>
            <a:r>
              <a:rPr lang="en-US" dirty="0" err="1"/>
              <a:t>programmes</a:t>
            </a:r>
            <a:r>
              <a:rPr lang="en-US" dirty="0"/>
              <a:t> to develop </a:t>
            </a:r>
            <a:r>
              <a:rPr lang="en-GB" dirty="0"/>
              <a:t>specific skills</a:t>
            </a:r>
            <a:endParaRPr lang="en-US" dirty="0"/>
          </a:p>
          <a:p>
            <a:r>
              <a:rPr lang="en-US" dirty="0"/>
              <a:t>Financial and housing resources including safety in the home, employment, pets </a:t>
            </a:r>
          </a:p>
        </p:txBody>
      </p:sp>
    </p:spTree>
    <p:extLst>
      <p:ext uri="{BB962C8B-B14F-4D97-AF65-F5344CB8AC3E}">
        <p14:creationId xmlns:p14="http://schemas.microsoft.com/office/powerpoint/2010/main" val="117349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CC824-90CB-4CBA-979A-F51C84F25F77}"/>
              </a:ext>
            </a:extLst>
          </p:cNvPr>
          <p:cNvSpPr>
            <a:spLocks noGrp="1"/>
          </p:cNvSpPr>
          <p:nvPr>
            <p:ph type="title"/>
          </p:nvPr>
        </p:nvSpPr>
        <p:spPr/>
        <p:txBody>
          <a:bodyPr/>
          <a:lstStyle/>
          <a:p>
            <a:r>
              <a:rPr lang="en-US" dirty="0"/>
              <a:t>The Timeline</a:t>
            </a:r>
          </a:p>
        </p:txBody>
      </p:sp>
      <p:sp>
        <p:nvSpPr>
          <p:cNvPr id="3" name="Content Placeholder 2">
            <a:extLst>
              <a:ext uri="{FF2B5EF4-FFF2-40B4-BE49-F238E27FC236}">
                <a16:creationId xmlns:a16="http://schemas.microsoft.com/office/drawing/2014/main" id="{C4C2AFF0-330A-45A9-B807-046CC0E4AC4F}"/>
              </a:ext>
            </a:extLst>
          </p:cNvPr>
          <p:cNvSpPr>
            <a:spLocks noGrp="1"/>
          </p:cNvSpPr>
          <p:nvPr>
            <p:ph idx="1"/>
          </p:nvPr>
        </p:nvSpPr>
        <p:spPr/>
        <p:txBody>
          <a:bodyPr>
            <a:normAutofit fontScale="92500" lnSpcReduction="10000"/>
          </a:bodyPr>
          <a:lstStyle/>
          <a:p>
            <a:r>
              <a:rPr lang="en-US" dirty="0"/>
              <a:t>Integrating the local authority’s </a:t>
            </a:r>
            <a:r>
              <a:rPr lang="en-US" b="1" dirty="0"/>
              <a:t>engagement with the family members </a:t>
            </a:r>
            <a:r>
              <a:rPr lang="en-US" dirty="0"/>
              <a:t>who agree and are identified as being suitable for care for the child in the immediate and short term with the </a:t>
            </a:r>
            <a:r>
              <a:rPr lang="en-US" b="1" dirty="0"/>
              <a:t>long-term care plan for the child</a:t>
            </a:r>
            <a:r>
              <a:rPr lang="en-US" dirty="0"/>
              <a:t> is extremely challenging and variable.</a:t>
            </a:r>
          </a:p>
          <a:p>
            <a:r>
              <a:rPr lang="en-US" b="1" dirty="0"/>
              <a:t>For some</a:t>
            </a:r>
            <a:r>
              <a:rPr lang="en-US" dirty="0"/>
              <a:t>, the prospective </a:t>
            </a:r>
            <a:r>
              <a:rPr lang="en-US" dirty="0" err="1"/>
              <a:t>carers</a:t>
            </a:r>
            <a:r>
              <a:rPr lang="en-US" dirty="0"/>
              <a:t> they may know the child well and have cared for the child through family arrangements and agreements.  </a:t>
            </a:r>
            <a:r>
              <a:rPr lang="en-US" b="1" dirty="0"/>
              <a:t>For others, </a:t>
            </a:r>
            <a:r>
              <a:rPr lang="en-US" dirty="0"/>
              <a:t>none of this may be </a:t>
            </a:r>
            <a:r>
              <a:rPr lang="en-GB" dirty="0"/>
              <a:t>directly </a:t>
            </a:r>
            <a:r>
              <a:rPr lang="en-US" dirty="0"/>
              <a:t>experienced based.</a:t>
            </a:r>
          </a:p>
          <a:p>
            <a:r>
              <a:rPr lang="en-US" dirty="0"/>
              <a:t>The key issue is that in every case, the</a:t>
            </a:r>
            <a:r>
              <a:rPr lang="en-GB" dirty="0"/>
              <a:t> special guardians </a:t>
            </a:r>
            <a:r>
              <a:rPr lang="en-US" dirty="0"/>
              <a:t>will need a specific evidence-based plan that takes into account the needs of the child and those of the carers. The plan will need to evolve on the basis of actual experience – what works well and what needs further exploration and resolution. </a:t>
            </a:r>
          </a:p>
        </p:txBody>
      </p:sp>
    </p:spTree>
    <p:extLst>
      <p:ext uri="{BB962C8B-B14F-4D97-AF65-F5344CB8AC3E}">
        <p14:creationId xmlns:p14="http://schemas.microsoft.com/office/powerpoint/2010/main" val="3919899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9D2C4-F6F9-4A1C-8EAB-790FF651476E}"/>
              </a:ext>
            </a:extLst>
          </p:cNvPr>
          <p:cNvSpPr>
            <a:spLocks noGrp="1"/>
          </p:cNvSpPr>
          <p:nvPr>
            <p:ph type="title"/>
          </p:nvPr>
        </p:nvSpPr>
        <p:spPr/>
        <p:txBody>
          <a:bodyPr/>
          <a:lstStyle/>
          <a:p>
            <a:r>
              <a:rPr lang="en-US" dirty="0"/>
              <a:t>Issues for the Court</a:t>
            </a:r>
          </a:p>
        </p:txBody>
      </p:sp>
      <p:sp>
        <p:nvSpPr>
          <p:cNvPr id="3" name="Content Placeholder 2">
            <a:extLst>
              <a:ext uri="{FF2B5EF4-FFF2-40B4-BE49-F238E27FC236}">
                <a16:creationId xmlns:a16="http://schemas.microsoft.com/office/drawing/2014/main" id="{0D5707A0-DB9E-40B2-BA76-9BA3FBED7286}"/>
              </a:ext>
            </a:extLst>
          </p:cNvPr>
          <p:cNvSpPr>
            <a:spLocks noGrp="1"/>
          </p:cNvSpPr>
          <p:nvPr>
            <p:ph idx="1"/>
          </p:nvPr>
        </p:nvSpPr>
        <p:spPr/>
        <p:txBody>
          <a:bodyPr>
            <a:normAutofit fontScale="92500"/>
          </a:bodyPr>
          <a:lstStyle/>
          <a:p>
            <a:r>
              <a:rPr lang="en-US" dirty="0"/>
              <a:t>The courts duties and responsibilities to resolve the matters set out in the application will be a combination of the evidence in relation to the:</a:t>
            </a:r>
          </a:p>
          <a:p>
            <a:pPr lvl="1"/>
            <a:r>
              <a:rPr lang="en-US" dirty="0"/>
              <a:t>The ‘welfare checklist’ and related matters,</a:t>
            </a:r>
          </a:p>
          <a:p>
            <a:pPr lvl="1"/>
            <a:r>
              <a:rPr lang="en-US" dirty="0"/>
              <a:t>The threshold for significant harm,</a:t>
            </a:r>
          </a:p>
          <a:p>
            <a:pPr lvl="1"/>
            <a:r>
              <a:rPr lang="en-US" dirty="0"/>
              <a:t>The local authority’s care a plan for the child.</a:t>
            </a:r>
          </a:p>
          <a:p>
            <a:r>
              <a:rPr lang="en-US" dirty="0"/>
              <a:t>Where Special Guardianship is the identified legal order for the  resolution of those proceedings, the court is faced with a major challenge.</a:t>
            </a:r>
          </a:p>
          <a:p>
            <a:r>
              <a:rPr lang="en-US" dirty="0"/>
              <a:t>Resolving not only the question of what the plan for the child </a:t>
            </a:r>
            <a:r>
              <a:rPr lang="en-US" b="1" dirty="0"/>
              <a:t>should be </a:t>
            </a:r>
            <a:r>
              <a:rPr lang="en-US" i="1" dirty="0"/>
              <a:t>(as is the case of adoption) </a:t>
            </a:r>
            <a:r>
              <a:rPr lang="en-US" dirty="0"/>
              <a:t>but whether the plan for the child is working based o </a:t>
            </a:r>
            <a:r>
              <a:rPr lang="en-US" b="1" dirty="0"/>
              <a:t>robust evidence, drawn from substantial experience</a:t>
            </a:r>
            <a:r>
              <a:rPr lang="en-US" dirty="0"/>
              <a:t>.</a:t>
            </a:r>
          </a:p>
          <a:p>
            <a:pPr lvl="1"/>
            <a:endParaRPr lang="en-US" dirty="0"/>
          </a:p>
          <a:p>
            <a:pPr lvl="1"/>
            <a:endParaRPr lang="en-US" dirty="0"/>
          </a:p>
        </p:txBody>
      </p:sp>
    </p:spTree>
    <p:extLst>
      <p:ext uri="{BB962C8B-B14F-4D97-AF65-F5344CB8AC3E}">
        <p14:creationId xmlns:p14="http://schemas.microsoft.com/office/powerpoint/2010/main" val="5385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995F-6655-48D0-9A03-2D6F6C2EFF88}"/>
              </a:ext>
            </a:extLst>
          </p:cNvPr>
          <p:cNvSpPr>
            <a:spLocks noGrp="1"/>
          </p:cNvSpPr>
          <p:nvPr>
            <p:ph type="title"/>
          </p:nvPr>
        </p:nvSpPr>
        <p:spPr/>
        <p:txBody>
          <a:bodyPr/>
          <a:lstStyle/>
          <a:p>
            <a:r>
              <a:rPr lang="en-US" dirty="0"/>
              <a:t>Best Practice Guidance</a:t>
            </a:r>
          </a:p>
        </p:txBody>
      </p:sp>
      <p:sp>
        <p:nvSpPr>
          <p:cNvPr id="3" name="Content Placeholder 2">
            <a:extLst>
              <a:ext uri="{FF2B5EF4-FFF2-40B4-BE49-F238E27FC236}">
                <a16:creationId xmlns:a16="http://schemas.microsoft.com/office/drawing/2014/main" id="{A07B7CDA-8455-41F9-934A-23AE69E2C19A}"/>
              </a:ext>
            </a:extLst>
          </p:cNvPr>
          <p:cNvSpPr>
            <a:spLocks noGrp="1"/>
          </p:cNvSpPr>
          <p:nvPr>
            <p:ph idx="1"/>
          </p:nvPr>
        </p:nvSpPr>
        <p:spPr/>
        <p:txBody>
          <a:bodyPr>
            <a:normAutofit/>
          </a:bodyPr>
          <a:lstStyle/>
          <a:p>
            <a:r>
              <a:rPr lang="en-US" dirty="0" err="1"/>
              <a:t>Recognises</a:t>
            </a:r>
            <a:r>
              <a:rPr lang="en-US" dirty="0"/>
              <a:t> the serious challenge and responsibilities faced by the court, the local authority, the carers and the child – amplified by the legal responsibility to complete proceedings within 26 weeks</a:t>
            </a:r>
            <a:r>
              <a:rPr lang="en-GB" dirty="0"/>
              <a:t> – unless a lawful extension is granted</a:t>
            </a:r>
            <a:endParaRPr lang="en-US" dirty="0"/>
          </a:p>
          <a:p>
            <a:r>
              <a:rPr lang="en-US" dirty="0"/>
              <a:t>Identifies the fundamental importance of </a:t>
            </a:r>
            <a:r>
              <a:rPr lang="en-US" b="1" i="1" dirty="0"/>
              <a:t>evidence, experience and the child’s development over time </a:t>
            </a:r>
            <a:r>
              <a:rPr lang="en-US" dirty="0"/>
              <a:t>as the child settles into placement with the prospective special guardians.</a:t>
            </a:r>
          </a:p>
          <a:p>
            <a:r>
              <a:rPr lang="en-GB" dirty="0"/>
              <a:t>Does this Return us</a:t>
            </a:r>
            <a:r>
              <a:rPr lang="en-US" dirty="0"/>
              <a:t> to the legal </a:t>
            </a:r>
            <a:r>
              <a:rPr lang="en-GB" dirty="0"/>
              <a:t>requirement</a:t>
            </a:r>
            <a:r>
              <a:rPr lang="en-US" dirty="0"/>
              <a:t> in the Act </a:t>
            </a:r>
            <a:r>
              <a:rPr lang="en-GB" dirty="0"/>
              <a:t>which describes the Order as</a:t>
            </a:r>
            <a:r>
              <a:rPr lang="en-US" dirty="0"/>
              <a:t> a private law application requiring one year of caring for the child before </a:t>
            </a:r>
            <a:r>
              <a:rPr lang="en-GB" dirty="0"/>
              <a:t>an </a:t>
            </a:r>
            <a:r>
              <a:rPr lang="en-US" dirty="0"/>
              <a:t>application can be made</a:t>
            </a:r>
            <a:r>
              <a:rPr lang="en-GB" dirty="0"/>
              <a: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789303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57BF-C84E-4165-A82E-11B4473F9267}"/>
              </a:ext>
            </a:extLst>
          </p:cNvPr>
          <p:cNvSpPr>
            <a:spLocks noGrp="1"/>
          </p:cNvSpPr>
          <p:nvPr>
            <p:ph type="title"/>
          </p:nvPr>
        </p:nvSpPr>
        <p:spPr/>
        <p:txBody>
          <a:bodyPr/>
          <a:lstStyle/>
          <a:p>
            <a:r>
              <a:rPr lang="en-US" dirty="0"/>
              <a:t>Best Practice Guidance </a:t>
            </a:r>
          </a:p>
        </p:txBody>
      </p:sp>
      <p:sp>
        <p:nvSpPr>
          <p:cNvPr id="3" name="Content Placeholder 2">
            <a:extLst>
              <a:ext uri="{FF2B5EF4-FFF2-40B4-BE49-F238E27FC236}">
                <a16:creationId xmlns:a16="http://schemas.microsoft.com/office/drawing/2014/main" id="{C4807E11-9CEA-4660-B97D-128ED07EB5AE}"/>
              </a:ext>
            </a:extLst>
          </p:cNvPr>
          <p:cNvSpPr>
            <a:spLocks noGrp="1"/>
          </p:cNvSpPr>
          <p:nvPr>
            <p:ph idx="1"/>
          </p:nvPr>
        </p:nvSpPr>
        <p:spPr/>
        <p:txBody>
          <a:bodyPr/>
          <a:lstStyle/>
          <a:p>
            <a:r>
              <a:rPr lang="en-US" dirty="0" err="1"/>
              <a:t>Recognises</a:t>
            </a:r>
            <a:r>
              <a:rPr lang="en-US" dirty="0"/>
              <a:t> that the plan for the child and the making of the order needs to addressed on an individual case by case basis.</a:t>
            </a:r>
          </a:p>
          <a:p>
            <a:r>
              <a:rPr lang="en-US" dirty="0"/>
              <a:t>In some cases, the evidence may be sufficient to make an order where the child has been in placement for 3 months.  In other cases, the child may need to be in placement for 12 months.</a:t>
            </a:r>
          </a:p>
          <a:p>
            <a:r>
              <a:rPr lang="en-US" dirty="0"/>
              <a:t>Whatever timescale is appropriate, the welfare, needs and development of the child by the prospective special guardians must be the primary focus as set out in law.</a:t>
            </a:r>
          </a:p>
          <a:p>
            <a:r>
              <a:rPr lang="en-US" b="1" dirty="0"/>
              <a:t>Nothing else will do!</a:t>
            </a:r>
          </a:p>
        </p:txBody>
      </p:sp>
    </p:spTree>
    <p:extLst>
      <p:ext uri="{BB962C8B-B14F-4D97-AF65-F5344CB8AC3E}">
        <p14:creationId xmlns:p14="http://schemas.microsoft.com/office/powerpoint/2010/main" val="129151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12C16B-D25B-4EB9-BE37-957FDB757F27}"/>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The Evolution of Special Guardainship</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2947A97-4519-4B75-B669-4763D3CEFA4F}"/>
              </a:ext>
            </a:extLst>
          </p:cNvPr>
          <p:cNvSpPr>
            <a:spLocks noGrp="1"/>
          </p:cNvSpPr>
          <p:nvPr>
            <p:ph idx="1"/>
          </p:nvPr>
        </p:nvSpPr>
        <p:spPr>
          <a:xfrm>
            <a:off x="5073482" y="458608"/>
            <a:ext cx="6377769" cy="4930246"/>
          </a:xfrm>
        </p:spPr>
        <p:txBody>
          <a:bodyPr anchor="ctr">
            <a:normAutofit/>
          </a:bodyPr>
          <a:lstStyle/>
          <a:p>
            <a:r>
              <a:rPr lang="en-US" sz="2400" dirty="0"/>
              <a:t>Originally identified as a further permanency option to adoption as a part of a major review in the late 1990’s and early 2000’s</a:t>
            </a:r>
          </a:p>
          <a:p>
            <a:r>
              <a:rPr lang="en-US" sz="2400" dirty="0"/>
              <a:t>Suggested applicability</a:t>
            </a:r>
          </a:p>
          <a:p>
            <a:pPr lvl="1"/>
            <a:r>
              <a:rPr lang="en-US" sz="2000" dirty="0"/>
              <a:t>Older Children </a:t>
            </a:r>
          </a:p>
          <a:p>
            <a:pPr lvl="1"/>
            <a:r>
              <a:rPr lang="en-US" sz="2000" dirty="0"/>
              <a:t> Unaccompanied asylum-seeking children</a:t>
            </a:r>
          </a:p>
          <a:p>
            <a:pPr lvl="1"/>
            <a:r>
              <a:rPr lang="en-US" sz="2000" dirty="0"/>
              <a:t>Children whose cultural/religious communities did not accept adoption as an acceptable solution</a:t>
            </a:r>
          </a:p>
        </p:txBody>
      </p:sp>
    </p:spTree>
    <p:extLst>
      <p:ext uri="{BB962C8B-B14F-4D97-AF65-F5344CB8AC3E}">
        <p14:creationId xmlns:p14="http://schemas.microsoft.com/office/powerpoint/2010/main" val="403339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51A456-B546-479D-8952-1AD6F5C24E4C}"/>
              </a:ext>
            </a:extLst>
          </p:cNvPr>
          <p:cNvSpPr>
            <a:spLocks noGrp="1"/>
          </p:cNvSpPr>
          <p:nvPr>
            <p:ph type="title"/>
          </p:nvPr>
        </p:nvSpPr>
        <p:spPr>
          <a:xfrm>
            <a:off x="621792" y="1161288"/>
            <a:ext cx="3602736" cy="4526280"/>
          </a:xfrm>
        </p:spPr>
        <p:txBody>
          <a:bodyPr>
            <a:normAutofit/>
          </a:bodyPr>
          <a:lstStyle/>
          <a:p>
            <a:r>
              <a:rPr lang="en-US" sz="4000" dirty="0"/>
              <a:t>The Evolution of Special Guardianship</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618C6AB-C9B4-414B-B296-2C346739DDE8}"/>
              </a:ext>
            </a:extLst>
          </p:cNvPr>
          <p:cNvSpPr>
            <a:spLocks noGrp="1"/>
          </p:cNvSpPr>
          <p:nvPr>
            <p:ph idx="1"/>
          </p:nvPr>
        </p:nvSpPr>
        <p:spPr>
          <a:xfrm>
            <a:off x="5434149" y="932688"/>
            <a:ext cx="5916603" cy="4992624"/>
          </a:xfrm>
        </p:spPr>
        <p:txBody>
          <a:bodyPr anchor="ctr">
            <a:normAutofit fontScale="92500" lnSpcReduction="20000"/>
          </a:bodyPr>
          <a:lstStyle/>
          <a:p>
            <a:r>
              <a:rPr lang="en-GB" sz="2000" dirty="0"/>
              <a:t>Developed </a:t>
            </a:r>
            <a:r>
              <a:rPr lang="en-US" sz="2000" dirty="0"/>
              <a:t>towards the placement of children under 5 with family members as a resolution of care proceedings.</a:t>
            </a:r>
          </a:p>
          <a:p>
            <a:r>
              <a:rPr lang="en-US" sz="2000" dirty="0"/>
              <a:t>Th extent to which those family members had a relationship with the child or had substantial caring experience of the child varied enormously.</a:t>
            </a:r>
          </a:p>
          <a:p>
            <a:r>
              <a:rPr lang="en-US" sz="2000" dirty="0"/>
              <a:t>The processes available to local authorities and the courts was not well aligned with other routes to permanence – particularly adoption or long-term foster care.</a:t>
            </a:r>
          </a:p>
          <a:p>
            <a:r>
              <a:rPr lang="en-US" sz="2000" dirty="0"/>
              <a:t>In adoption and foster care, the </a:t>
            </a:r>
            <a:r>
              <a:rPr lang="en-US" sz="2000" b="1" dirty="0"/>
              <a:t>suitability of </a:t>
            </a:r>
            <a:r>
              <a:rPr lang="en-US" sz="2000" b="1" dirty="0" err="1"/>
              <a:t>carers</a:t>
            </a:r>
            <a:r>
              <a:rPr lang="en-US" sz="2000" b="1" dirty="0"/>
              <a:t> and the match with the child </a:t>
            </a:r>
            <a:r>
              <a:rPr lang="en-US" sz="2000" dirty="0"/>
              <a:t>is dealt with by the local authority. The court’s responsibility is to </a:t>
            </a:r>
            <a:r>
              <a:rPr lang="en-US" sz="2000" dirty="0" err="1"/>
              <a:t>authorise</a:t>
            </a:r>
            <a:r>
              <a:rPr lang="en-US" sz="2000" dirty="0"/>
              <a:t> the most appropriate legal </a:t>
            </a:r>
            <a:r>
              <a:rPr lang="en-US" sz="2000" b="1" dirty="0"/>
              <a:t>order for the child</a:t>
            </a:r>
            <a:r>
              <a:rPr lang="en-US" sz="2000" dirty="0"/>
              <a:t>.</a:t>
            </a:r>
          </a:p>
          <a:p>
            <a:r>
              <a:rPr lang="en-US" sz="2000" dirty="0"/>
              <a:t>Special Guardianship enables/requires </a:t>
            </a:r>
            <a:r>
              <a:rPr lang="en-US" sz="2000" b="1" dirty="0"/>
              <a:t>both processes </a:t>
            </a:r>
            <a:r>
              <a:rPr lang="en-US" sz="2000" dirty="0"/>
              <a:t>to be addressed by the court.</a:t>
            </a:r>
          </a:p>
          <a:p>
            <a:r>
              <a:rPr lang="en-GB" sz="2000" dirty="0"/>
              <a:t>Have The</a:t>
            </a:r>
            <a:r>
              <a:rPr lang="en-US" sz="2000" dirty="0"/>
              <a:t> courts have become a </a:t>
            </a:r>
            <a:r>
              <a:rPr lang="en-US" sz="2000" b="1" dirty="0"/>
              <a:t>family placement agency </a:t>
            </a:r>
            <a:r>
              <a:rPr lang="en-US" sz="2000" dirty="0"/>
              <a:t>when this was never identified in the original objectives for Special Guardianship</a:t>
            </a:r>
            <a:r>
              <a:rPr lang="en-GB" sz="2000" dirty="0"/>
              <a:t>?</a:t>
            </a:r>
            <a:endParaRPr lang="en-US" sz="2000" dirty="0"/>
          </a:p>
        </p:txBody>
      </p:sp>
    </p:spTree>
    <p:extLst>
      <p:ext uri="{BB962C8B-B14F-4D97-AF65-F5344CB8AC3E}">
        <p14:creationId xmlns:p14="http://schemas.microsoft.com/office/powerpoint/2010/main" val="199793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38D0642-B56D-1C45-A93B-B6F2EFC63553}"/>
              </a:ext>
            </a:extLst>
          </p:cNvPr>
          <p:cNvGraphicFramePr>
            <a:graphicFrameLocks/>
          </p:cNvGraphicFramePr>
          <p:nvPr>
            <p:extLst>
              <p:ext uri="{D42A27DB-BD31-4B8C-83A1-F6EECF244321}">
                <p14:modId xmlns:p14="http://schemas.microsoft.com/office/powerpoint/2010/main" val="2702996188"/>
              </p:ext>
            </p:extLst>
          </p:nvPr>
        </p:nvGraphicFramePr>
        <p:xfrm>
          <a:off x="1120477" y="1123527"/>
          <a:ext cx="9951041" cy="460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97D585D0-5B3D-9144-BE5A-5C44D0E92A8A}"/>
              </a:ext>
            </a:extLst>
          </p:cNvPr>
          <p:cNvSpPr txBox="1"/>
          <p:nvPr/>
        </p:nvSpPr>
        <p:spPr>
          <a:xfrm>
            <a:off x="6096001" y="5652895"/>
            <a:ext cx="5785442" cy="461665"/>
          </a:xfrm>
          <a:prstGeom prst="rect">
            <a:avLst/>
          </a:prstGeom>
          <a:noFill/>
        </p:spPr>
        <p:txBody>
          <a:bodyPr wrap="square" rtlCol="0">
            <a:spAutoFit/>
          </a:bodyPr>
          <a:lstStyle/>
          <a:p>
            <a:r>
              <a:rPr lang="en-GB" sz="1200" dirty="0"/>
              <a:t>https://explore-education-</a:t>
            </a:r>
            <a:r>
              <a:rPr lang="en-GB" sz="1200" dirty="0" err="1"/>
              <a:t>statistics.service.gov.uk</a:t>
            </a:r>
            <a:r>
              <a:rPr lang="en-GB" sz="1200" dirty="0"/>
              <a:t>/find-statistics/children-looked-after-in-</a:t>
            </a:r>
            <a:r>
              <a:rPr lang="en-GB" sz="1200" dirty="0" err="1"/>
              <a:t>england</a:t>
            </a:r>
            <a:r>
              <a:rPr lang="en-GB" sz="1200" dirty="0"/>
              <a:t>-including-adoptions/2020</a:t>
            </a:r>
          </a:p>
        </p:txBody>
      </p:sp>
    </p:spTree>
    <p:extLst>
      <p:ext uri="{BB962C8B-B14F-4D97-AF65-F5344CB8AC3E}">
        <p14:creationId xmlns:p14="http://schemas.microsoft.com/office/powerpoint/2010/main" val="64755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792B-815E-46FD-8385-8F0DA04CB2A4}"/>
              </a:ext>
            </a:extLst>
          </p:cNvPr>
          <p:cNvSpPr>
            <a:spLocks noGrp="1"/>
          </p:cNvSpPr>
          <p:nvPr>
            <p:ph type="title"/>
          </p:nvPr>
        </p:nvSpPr>
        <p:spPr/>
        <p:txBody>
          <a:bodyPr/>
          <a:lstStyle/>
          <a:p>
            <a:r>
              <a:rPr lang="en-US" dirty="0"/>
              <a:t>Review of Special Guardianship</a:t>
            </a:r>
          </a:p>
        </p:txBody>
      </p:sp>
      <p:sp>
        <p:nvSpPr>
          <p:cNvPr id="3" name="Content Placeholder 2">
            <a:extLst>
              <a:ext uri="{FF2B5EF4-FFF2-40B4-BE49-F238E27FC236}">
                <a16:creationId xmlns:a16="http://schemas.microsoft.com/office/drawing/2014/main" id="{96AB1A5F-6055-4A4B-9B66-B9A8F68AB7F0}"/>
              </a:ext>
            </a:extLst>
          </p:cNvPr>
          <p:cNvSpPr>
            <a:spLocks noGrp="1"/>
          </p:cNvSpPr>
          <p:nvPr>
            <p:ph idx="1"/>
          </p:nvPr>
        </p:nvSpPr>
        <p:spPr/>
        <p:txBody>
          <a:bodyPr>
            <a:normAutofit lnSpcReduction="10000"/>
          </a:bodyPr>
          <a:lstStyle/>
          <a:p>
            <a:r>
              <a:rPr lang="en-US" dirty="0"/>
              <a:t>The Department for Education undertook a review resulting from widespread concern about the robustness of due process – particularly </a:t>
            </a:r>
            <a:r>
              <a:rPr lang="en-GB" dirty="0"/>
              <a:t>the </a:t>
            </a:r>
            <a:r>
              <a:rPr lang="en-US" dirty="0"/>
              <a:t>assessment</a:t>
            </a:r>
            <a:r>
              <a:rPr lang="en-GB" dirty="0"/>
              <a:t> of suitability as set out by regulation</a:t>
            </a:r>
            <a:endParaRPr lang="en-US" dirty="0"/>
          </a:p>
          <a:p>
            <a:r>
              <a:rPr lang="en-US" dirty="0"/>
              <a:t>The findings of the review reinforced the positive option of Special Guardianship. Amendments were made to the regulatory framework to require </a:t>
            </a:r>
            <a:r>
              <a:rPr lang="en-US" b="1" dirty="0"/>
              <a:t>due consideration to be given to any significant harm that the child had suffered and the parenting capacity of the prospective special guardians to address those issues in their care of the child.</a:t>
            </a:r>
          </a:p>
          <a:p>
            <a:r>
              <a:rPr lang="en-US" dirty="0"/>
              <a:t>The amendment was then placed in primary legislation as Section 8 of the Children and Social Work Act 2017 and applied to any child subject to a Section 31A plan. </a:t>
            </a:r>
          </a:p>
        </p:txBody>
      </p:sp>
    </p:spTree>
    <p:extLst>
      <p:ext uri="{BB962C8B-B14F-4D97-AF65-F5344CB8AC3E}">
        <p14:creationId xmlns:p14="http://schemas.microsoft.com/office/powerpoint/2010/main" val="359973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48FC-B45D-4C27-9747-DCE18F144120}"/>
              </a:ext>
            </a:extLst>
          </p:cNvPr>
          <p:cNvSpPr>
            <a:spLocks noGrp="1"/>
          </p:cNvSpPr>
          <p:nvPr>
            <p:ph type="title"/>
          </p:nvPr>
        </p:nvSpPr>
        <p:spPr/>
        <p:txBody>
          <a:bodyPr/>
          <a:lstStyle/>
          <a:p>
            <a:r>
              <a:rPr lang="en-US" dirty="0"/>
              <a:t>Re P-S (Children) 18.6.2018</a:t>
            </a:r>
          </a:p>
        </p:txBody>
      </p:sp>
      <p:sp>
        <p:nvSpPr>
          <p:cNvPr id="3" name="Content Placeholder 2">
            <a:extLst>
              <a:ext uri="{FF2B5EF4-FFF2-40B4-BE49-F238E27FC236}">
                <a16:creationId xmlns:a16="http://schemas.microsoft.com/office/drawing/2014/main" id="{B736D08D-B704-4B8F-940B-A1EA3F970C23}"/>
              </a:ext>
            </a:extLst>
          </p:cNvPr>
          <p:cNvSpPr>
            <a:spLocks noGrp="1"/>
          </p:cNvSpPr>
          <p:nvPr>
            <p:ph idx="1"/>
          </p:nvPr>
        </p:nvSpPr>
        <p:spPr/>
        <p:txBody>
          <a:bodyPr>
            <a:normAutofit fontScale="92500"/>
          </a:bodyPr>
          <a:lstStyle/>
          <a:p>
            <a:r>
              <a:rPr lang="en-US" dirty="0"/>
              <a:t>The specific resolution of the matters subject to appeal were expanded to the identification of a range of issues that were commonly reported across both the courts and local authorities in relation to Special Guardianship.</a:t>
            </a:r>
          </a:p>
          <a:p>
            <a:r>
              <a:rPr lang="en-US" dirty="0"/>
              <a:t>The urgency of resolving these issues was summed up in the judgment:</a:t>
            </a:r>
          </a:p>
          <a:p>
            <a:endParaRPr lang="en-US" dirty="0"/>
          </a:p>
          <a:p>
            <a:pPr marL="0" indent="0">
              <a:buNone/>
            </a:pPr>
            <a:r>
              <a:rPr lang="en-US" b="1" dirty="0"/>
              <a:t>There is a real need for authoritative guidance to sit alongside the statutory materials. I therefore propose to invite the Family Justice Council to undertake this task </a:t>
            </a:r>
            <a:r>
              <a:rPr lang="en-US" sz="2000" b="1" i="1" dirty="0"/>
              <a:t>(prepare authoritative guidance) </a:t>
            </a:r>
            <a:r>
              <a:rPr lang="en-US" b="1" dirty="0"/>
              <a:t>and to make available to it all the research and other relevant materials which were put before us. </a:t>
            </a:r>
            <a:r>
              <a:rPr lang="en-US" sz="2200" dirty="0"/>
              <a:t>(para 70 and 71)</a:t>
            </a:r>
          </a:p>
        </p:txBody>
      </p:sp>
    </p:spTree>
    <p:extLst>
      <p:ext uri="{BB962C8B-B14F-4D97-AF65-F5344CB8AC3E}">
        <p14:creationId xmlns:p14="http://schemas.microsoft.com/office/powerpoint/2010/main" val="322428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4F73-DB9F-450B-8242-21AA2D7FAC43}"/>
              </a:ext>
            </a:extLst>
          </p:cNvPr>
          <p:cNvSpPr>
            <a:spLocks noGrp="1"/>
          </p:cNvSpPr>
          <p:nvPr>
            <p:ph type="title"/>
          </p:nvPr>
        </p:nvSpPr>
        <p:spPr/>
        <p:txBody>
          <a:bodyPr/>
          <a:lstStyle/>
          <a:p>
            <a:r>
              <a:rPr lang="en-US" dirty="0"/>
              <a:t>Authoritative Guidance</a:t>
            </a:r>
          </a:p>
        </p:txBody>
      </p:sp>
      <p:sp>
        <p:nvSpPr>
          <p:cNvPr id="3" name="Content Placeholder 2">
            <a:extLst>
              <a:ext uri="{FF2B5EF4-FFF2-40B4-BE49-F238E27FC236}">
                <a16:creationId xmlns:a16="http://schemas.microsoft.com/office/drawing/2014/main" id="{5CB5AA6B-B146-4F9E-B966-9DC64DB148DD}"/>
              </a:ext>
            </a:extLst>
          </p:cNvPr>
          <p:cNvSpPr>
            <a:spLocks noGrp="1"/>
          </p:cNvSpPr>
          <p:nvPr>
            <p:ph idx="1"/>
          </p:nvPr>
        </p:nvSpPr>
        <p:spPr/>
        <p:txBody>
          <a:bodyPr>
            <a:normAutofit/>
          </a:bodyPr>
          <a:lstStyle/>
          <a:p>
            <a:r>
              <a:rPr lang="en-US" dirty="0"/>
              <a:t>Rapid Evidence review commissioned by the Nuffield Family Justice Observatory</a:t>
            </a:r>
            <a:r>
              <a:rPr lang="en-GB" dirty="0"/>
              <a:t> – undertaken By </a:t>
            </a:r>
            <a:r>
              <a:rPr lang="en-US" dirty="0"/>
              <a:t>Judith </a:t>
            </a:r>
            <a:r>
              <a:rPr lang="en-US" dirty="0" err="1"/>
              <a:t>Harwin</a:t>
            </a:r>
            <a:r>
              <a:rPr lang="en-US" dirty="0"/>
              <a:t> and </a:t>
            </a:r>
            <a:r>
              <a:rPr lang="en-GB" dirty="0"/>
              <a:t>John Simmonds</a:t>
            </a:r>
            <a:endParaRPr lang="en-US" dirty="0"/>
          </a:p>
          <a:p>
            <a:r>
              <a:rPr lang="en-GB" dirty="0"/>
              <a:t>Incorporated into the review of </a:t>
            </a:r>
            <a:r>
              <a:rPr lang="en-US" dirty="0"/>
              <a:t>the Public Law Working Group.</a:t>
            </a:r>
          </a:p>
          <a:p>
            <a:r>
              <a:rPr lang="en-US" dirty="0"/>
              <a:t>Publication of the PLWG </a:t>
            </a:r>
            <a:r>
              <a:rPr lang="en-GB" dirty="0"/>
              <a:t>chapter on special guardianship </a:t>
            </a:r>
            <a:r>
              <a:rPr lang="en-US" dirty="0"/>
              <a:t>including Best Practice Guidance on Special Guardianship </a:t>
            </a:r>
            <a:r>
              <a:rPr lang="en-GB" dirty="0"/>
              <a:t>was published in summer 2020.</a:t>
            </a:r>
            <a:endParaRPr lang="en-US" dirty="0"/>
          </a:p>
        </p:txBody>
      </p:sp>
    </p:spTree>
    <p:extLst>
      <p:ext uri="{BB962C8B-B14F-4D97-AF65-F5344CB8AC3E}">
        <p14:creationId xmlns:p14="http://schemas.microsoft.com/office/powerpoint/2010/main" val="196853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1976B-9B37-4F95-938D-30B28A55B6D2}"/>
              </a:ext>
            </a:extLst>
          </p:cNvPr>
          <p:cNvSpPr>
            <a:spLocks noGrp="1"/>
          </p:cNvSpPr>
          <p:nvPr>
            <p:ph type="title"/>
          </p:nvPr>
        </p:nvSpPr>
        <p:spPr/>
        <p:txBody>
          <a:bodyPr/>
          <a:lstStyle/>
          <a:p>
            <a:r>
              <a:rPr lang="en-US" dirty="0"/>
              <a:t>Best Practice Guidance - Basics</a:t>
            </a:r>
          </a:p>
        </p:txBody>
      </p:sp>
      <p:sp>
        <p:nvSpPr>
          <p:cNvPr id="3" name="Content Placeholder 2">
            <a:extLst>
              <a:ext uri="{FF2B5EF4-FFF2-40B4-BE49-F238E27FC236}">
                <a16:creationId xmlns:a16="http://schemas.microsoft.com/office/drawing/2014/main" id="{5BC6AC19-4AFE-47C0-9E1E-EFC40CA8A422}"/>
              </a:ext>
            </a:extLst>
          </p:cNvPr>
          <p:cNvSpPr>
            <a:spLocks noGrp="1"/>
          </p:cNvSpPr>
          <p:nvPr>
            <p:ph idx="1"/>
          </p:nvPr>
        </p:nvSpPr>
        <p:spPr/>
        <p:txBody>
          <a:bodyPr/>
          <a:lstStyle/>
          <a:p>
            <a:r>
              <a:rPr lang="en-US" dirty="0"/>
              <a:t>The Placement of a Child/ren where they have met the threshold of significant harm must be evidence and experienced informed. </a:t>
            </a:r>
          </a:p>
          <a:p>
            <a:r>
              <a:rPr lang="en-US" dirty="0"/>
              <a:t>Placement and the legal order that enables this is a life changing and life enhancing that will impact on the child for 80-90 years.</a:t>
            </a:r>
          </a:p>
          <a:p>
            <a:r>
              <a:rPr lang="en-US" dirty="0"/>
              <a:t>The placement of the child and the making of the order is only the beginning.  There are likely to be multiple issues that evolve over time, within the family – as there are in every family.  The challenges are likely to be more prominent where children have experienced abuse and/or neglect. </a:t>
            </a:r>
          </a:p>
        </p:txBody>
      </p:sp>
    </p:spTree>
    <p:extLst>
      <p:ext uri="{BB962C8B-B14F-4D97-AF65-F5344CB8AC3E}">
        <p14:creationId xmlns:p14="http://schemas.microsoft.com/office/powerpoint/2010/main" val="3783564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102E9-41BE-4E46-9775-FE8F007EED0B}"/>
              </a:ext>
            </a:extLst>
          </p:cNvPr>
          <p:cNvSpPr>
            <a:spLocks noGrp="1"/>
          </p:cNvSpPr>
          <p:nvPr>
            <p:ph type="title"/>
          </p:nvPr>
        </p:nvSpPr>
        <p:spPr/>
        <p:txBody>
          <a:bodyPr/>
          <a:lstStyle/>
          <a:p>
            <a:r>
              <a:rPr lang="en-US" dirty="0"/>
              <a:t>Stage 1</a:t>
            </a:r>
          </a:p>
        </p:txBody>
      </p:sp>
      <p:sp>
        <p:nvSpPr>
          <p:cNvPr id="3" name="Content Placeholder 2">
            <a:extLst>
              <a:ext uri="{FF2B5EF4-FFF2-40B4-BE49-F238E27FC236}">
                <a16:creationId xmlns:a16="http://schemas.microsoft.com/office/drawing/2014/main" id="{A3825B70-0F10-4F26-AB9B-9C338616C995}"/>
              </a:ext>
            </a:extLst>
          </p:cNvPr>
          <p:cNvSpPr>
            <a:spLocks noGrp="1"/>
          </p:cNvSpPr>
          <p:nvPr>
            <p:ph idx="1"/>
          </p:nvPr>
        </p:nvSpPr>
        <p:spPr/>
        <p:txBody>
          <a:bodyPr>
            <a:normAutofit lnSpcReduction="10000"/>
          </a:bodyPr>
          <a:lstStyle/>
          <a:p>
            <a:r>
              <a:rPr lang="en-US" dirty="0"/>
              <a:t>The escalation of child protection concerns and the child protection plan to the decision by the local authority to issue care proceedings</a:t>
            </a:r>
          </a:p>
          <a:p>
            <a:r>
              <a:rPr lang="en-US" dirty="0"/>
              <a:t>The challenge in engaging the wider family – </a:t>
            </a:r>
          </a:p>
          <a:p>
            <a:pPr lvl="1"/>
            <a:r>
              <a:rPr lang="en-US" dirty="0"/>
              <a:t>What they know and what they don’t know</a:t>
            </a:r>
            <a:r>
              <a:rPr lang="en-GB" dirty="0"/>
              <a:t> about the local authority’s involvement.</a:t>
            </a:r>
            <a:endParaRPr lang="en-US" dirty="0"/>
          </a:p>
          <a:p>
            <a:pPr lvl="1"/>
            <a:r>
              <a:rPr lang="en-US" dirty="0"/>
              <a:t>How they think and feel about what they come to discover?</a:t>
            </a:r>
          </a:p>
          <a:p>
            <a:pPr lvl="1"/>
            <a:r>
              <a:rPr lang="en-US" dirty="0"/>
              <a:t>How this impacts on family relationships – shock, dis-belief, anger, blame, anxiety, fear.</a:t>
            </a:r>
          </a:p>
          <a:p>
            <a:pPr lvl="1"/>
            <a:r>
              <a:rPr lang="en-US" dirty="0"/>
              <a:t>Responding to the immediate issues of the need to care for the child within the family – who, when and how?</a:t>
            </a:r>
          </a:p>
          <a:p>
            <a:pPr lvl="1"/>
            <a:r>
              <a:rPr lang="en-US" dirty="0"/>
              <a:t>Engaging with the local authority in a constructive and meaningful way to identify answers/solutions in the emerging crisis of care </a:t>
            </a:r>
            <a:r>
              <a:rPr lang="en-GB" dirty="0"/>
              <a:t>proceedings </a:t>
            </a:r>
            <a:endParaRPr lang="en-US" dirty="0"/>
          </a:p>
        </p:txBody>
      </p:sp>
    </p:spTree>
    <p:extLst>
      <p:ext uri="{BB962C8B-B14F-4D97-AF65-F5344CB8AC3E}">
        <p14:creationId xmlns:p14="http://schemas.microsoft.com/office/powerpoint/2010/main" val="4154893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1394</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Special Guardianship Best Practice Guidance</vt:lpstr>
      <vt:lpstr>The Evolution of Special Guardainship</vt:lpstr>
      <vt:lpstr>The Evolution of Special Guardianship</vt:lpstr>
      <vt:lpstr>PowerPoint Presentation</vt:lpstr>
      <vt:lpstr>Review of Special Guardianship</vt:lpstr>
      <vt:lpstr>Re P-S (Children) 18.6.2018</vt:lpstr>
      <vt:lpstr>Authoritative Guidance</vt:lpstr>
      <vt:lpstr>Best Practice Guidance - Basics</vt:lpstr>
      <vt:lpstr>Stage 1</vt:lpstr>
      <vt:lpstr>The plan to place the child </vt:lpstr>
      <vt:lpstr>Access to resources</vt:lpstr>
      <vt:lpstr>The Timeline</vt:lpstr>
      <vt:lpstr>Issues for the Court</vt:lpstr>
      <vt:lpstr>Best Practice Guidance</vt:lpstr>
      <vt:lpstr>Best Practice Guidance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Guardianship Best Practice Guidance</dc:title>
  <dc:creator>john simmonds</dc:creator>
  <cp:lastModifiedBy>Katy Block</cp:lastModifiedBy>
  <cp:revision>6</cp:revision>
  <dcterms:created xsi:type="dcterms:W3CDTF">2020-06-05T09:16:58Z</dcterms:created>
  <dcterms:modified xsi:type="dcterms:W3CDTF">2021-06-18T08:47:22Z</dcterms:modified>
</cp:coreProperties>
</file>