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8FB"/>
          </a:solidFill>
        </a:fill>
      </a:tcStyle>
    </a:wholeTbl>
    <a:band2H>
      <a:tcTxStyle/>
      <a:tcStyle>
        <a:tcBdr/>
        <a:fill>
          <a:solidFill>
            <a:srgbClr val="E8ED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/>
      <a:tcStyle>
        <a:tcBdr/>
        <a:fill>
          <a:solidFill>
            <a:srgbClr val="EBEEE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/>
      <a:tcStyle>
        <a:tcBdr/>
        <a:fill>
          <a:solidFill>
            <a:srgbClr val="FCFF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>
            <a:spLocks noGrp="1"/>
          </p:cNvSpPr>
          <p:nvPr>
            <p:ph type="title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t>Title Text</a:t>
            </a:r>
          </a:p>
        </p:txBody>
      </p:sp>
      <p:sp>
        <p:nvSpPr>
          <p:cNvPr id="92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r>
              <a:t>Title Text</a:t>
            </a:r>
          </a:p>
        </p:txBody>
      </p:sp>
      <p:sp>
        <p:nvSpPr>
          <p:cNvPr id="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Google Shape;23;p5"/>
          <p:cNvSpPr txBox="1">
            <a:spLocks noGrp="1"/>
          </p:cNvSpPr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  <a:endParaRPr/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Text"/>
          <p:cNvSpPr txBox="1">
            <a:spLocks noGrp="1"/>
          </p:cNvSpPr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t>Title Text</a:t>
            </a:r>
          </a:p>
        </p:txBody>
      </p:sp>
      <p:sp>
        <p:nvSpPr>
          <p:cNvPr id="5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le Text"/>
          <p:cNvSpPr txBox="1">
            <a:spLocks noGrp="1"/>
          </p:cNvSpPr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r>
              <a:t>Title Text</a:t>
            </a:r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3" name="Title Text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r>
              <a:t>Title Text</a:t>
            </a:r>
          </a:p>
        </p:txBody>
      </p:sp>
      <p:sp>
        <p:nvSpPr>
          <p:cNvPr id="7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" name="Google Shape;39;p9"/>
          <p:cNvSpPr txBox="1">
            <a:spLocks noGrp="1"/>
          </p:cNvSpPr>
          <p:nvPr>
            <p:ph type="body" sz="half" idx="13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84345" y="4700819"/>
            <a:ext cx="336814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norm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sz="1800" b="0" i="0" u="none" strike="noStrike" cap="none" spc="0" baseline="0">
          <a:ln>
            <a:noFill/>
          </a:ln>
          <a:solidFill>
            <a:schemeClr val="accent2">
              <a:lumOff val="21764"/>
            </a:schemeClr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0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0" name="Google Shape;55;p13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11" name="Google Shape;56;p13"/>
          <p:cNvSpPr txBox="1"/>
          <p:nvPr/>
        </p:nvSpPr>
        <p:spPr>
          <a:xfrm>
            <a:off x="4425050" y="463249"/>
            <a:ext cx="4441500" cy="36430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/>
            <a:endParaRPr sz="5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ctr"/>
            <a:r>
              <a:t> </a:t>
            </a:r>
            <a:r>
              <a:rPr sz="5000">
                <a:latin typeface="Avenir Roman"/>
                <a:ea typeface="Avenir Roman"/>
                <a:cs typeface="Avenir Roman"/>
                <a:sym typeface="Avenir Roman"/>
              </a:rPr>
              <a:t>Applications and Case Management </a:t>
            </a:r>
          </a:p>
        </p:txBody>
      </p:sp>
      <p:pic>
        <p:nvPicPr>
          <p:cNvPr id="112" name="Google Shape;57;p13" descr="Google Shape;57;p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50" y="926400"/>
            <a:ext cx="4048325" cy="27999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40;p22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69" name="Google Shape;141;p22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70" name="Google Shape;142;p22"/>
          <p:cNvSpPr txBox="1"/>
          <p:nvPr/>
        </p:nvSpPr>
        <p:spPr>
          <a:xfrm>
            <a:off x="1592450" y="1149700"/>
            <a:ext cx="6962700" cy="46702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Good practice at interim care hearings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1" name="Google Shape;143;p22"/>
          <p:cNvSpPr txBox="1"/>
          <p:nvPr/>
        </p:nvSpPr>
        <p:spPr>
          <a:xfrm>
            <a:off x="560000" y="933325"/>
            <a:ext cx="1182301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7.</a:t>
            </a:r>
          </a:p>
        </p:txBody>
      </p:sp>
      <p:sp>
        <p:nvSpPr>
          <p:cNvPr id="172" name="Google Shape;144;p22"/>
          <p:cNvSpPr txBox="1"/>
          <p:nvPr/>
        </p:nvSpPr>
        <p:spPr>
          <a:xfrm>
            <a:off x="1592450" y="2743599"/>
            <a:ext cx="7854599" cy="2751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the ICO checklist (F7)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3" name="Google Shape;145;p22"/>
          <p:cNvSpPr/>
          <p:nvPr/>
        </p:nvSpPr>
        <p:spPr>
          <a:xfrm>
            <a:off x="560000" y="190112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50;p23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76" name="Google Shape;151;p23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77" name="Google Shape;152;p23"/>
          <p:cNvSpPr txBox="1"/>
          <p:nvPr/>
        </p:nvSpPr>
        <p:spPr>
          <a:xfrm>
            <a:off x="1563075" y="397349"/>
            <a:ext cx="6962700" cy="40114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Case Management at urgent care hearings 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78" name="Google Shape;153;p23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8.</a:t>
            </a:r>
          </a:p>
        </p:txBody>
      </p:sp>
      <p:sp>
        <p:nvSpPr>
          <p:cNvPr id="179" name="Google Shape;154;p23"/>
          <p:cNvSpPr txBox="1"/>
          <p:nvPr/>
        </p:nvSpPr>
        <p:spPr>
          <a:xfrm>
            <a:off x="810625" y="2035400"/>
            <a:ext cx="7854599" cy="27926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Progressing the case at an early stage </a:t>
            </a:r>
          </a:p>
          <a:p>
            <a:pPr marL="457200" indent="-4191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Suggested case management directions for ICO hearings (in ICO checklist)</a:t>
            </a:r>
            <a:endParaRPr sz="2800"/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0" name="Google Shape;155;p23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60;p24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83" name="Google Shape;161;p24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84" name="Google Shape;162;p24"/>
          <p:cNvSpPr txBox="1"/>
          <p:nvPr/>
        </p:nvSpPr>
        <p:spPr>
          <a:xfrm>
            <a:off x="1778075" y="561000"/>
            <a:ext cx="6764400" cy="44528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the first CMH in non-urgent cases (F1, para 5)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5" name="Google Shape;163;p24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9.</a:t>
            </a:r>
          </a:p>
        </p:txBody>
      </p:sp>
      <p:sp>
        <p:nvSpPr>
          <p:cNvPr id="186" name="Google Shape;164;p24"/>
          <p:cNvSpPr txBox="1"/>
          <p:nvPr/>
        </p:nvSpPr>
        <p:spPr>
          <a:xfrm>
            <a:off x="810600" y="1815574"/>
            <a:ext cx="7854599" cy="32228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Within the CMH window</a:t>
            </a:r>
          </a:p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Giving enough time for effective preparation</a:t>
            </a:r>
          </a:p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Not necessarily the first available date</a:t>
            </a:r>
            <a:endParaRPr sz="2800"/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87" name="Google Shape;165;p24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70;p25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90" name="Google Shape;171;p25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91" name="Google Shape;172;p25"/>
          <p:cNvSpPr txBox="1"/>
          <p:nvPr/>
        </p:nvSpPr>
        <p:spPr>
          <a:xfrm>
            <a:off x="1906174" y="525300"/>
            <a:ext cx="6470401" cy="5111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Effective Advocates' Meetings (F1, paras 6-8)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2" name="Google Shape;173;p25"/>
          <p:cNvSpPr txBox="1"/>
          <p:nvPr/>
        </p:nvSpPr>
        <p:spPr>
          <a:xfrm>
            <a:off x="311124" y="352599"/>
            <a:ext cx="13689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10.</a:t>
            </a:r>
          </a:p>
        </p:txBody>
      </p:sp>
      <p:sp>
        <p:nvSpPr>
          <p:cNvPr id="193" name="Google Shape;174;p25"/>
          <p:cNvSpPr txBox="1"/>
          <p:nvPr/>
        </p:nvSpPr>
        <p:spPr>
          <a:xfrm>
            <a:off x="810600" y="1815575"/>
            <a:ext cx="7854599" cy="40582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Advocates' Meeting templates (F4 – F6)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Minute of the meeting to be filed in advance of the CMH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Use of template case summary/position statements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4" name="Google Shape;175;p25"/>
          <p:cNvSpPr/>
          <p:nvPr/>
        </p:nvSpPr>
        <p:spPr>
          <a:xfrm>
            <a:off x="497724" y="1320400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80;p26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97" name="Google Shape;181;p26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98" name="Google Shape;182;p26"/>
          <p:cNvSpPr txBox="1"/>
          <p:nvPr/>
        </p:nvSpPr>
        <p:spPr>
          <a:xfrm>
            <a:off x="2194474" y="1147475"/>
            <a:ext cx="6781801" cy="5321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Wellbeing (F1, para 10)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99" name="Google Shape;183;p26"/>
          <p:cNvSpPr txBox="1"/>
          <p:nvPr/>
        </p:nvSpPr>
        <p:spPr>
          <a:xfrm>
            <a:off x="559999" y="829600"/>
            <a:ext cx="13689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11.</a:t>
            </a:r>
          </a:p>
        </p:txBody>
      </p:sp>
      <p:sp>
        <p:nvSpPr>
          <p:cNvPr id="200" name="Google Shape;184;p26"/>
          <p:cNvSpPr txBox="1"/>
          <p:nvPr/>
        </p:nvSpPr>
        <p:spPr>
          <a:xfrm>
            <a:off x="1121675" y="2180362"/>
            <a:ext cx="7854599" cy="2878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National focus</a:t>
            </a:r>
          </a:p>
          <a:p>
            <a:pPr marL="457200" indent="-3937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Local arrangements (each DFJ area)</a:t>
            </a:r>
            <a:endParaRPr sz="2600"/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201" name="Google Shape;185;p26"/>
          <p:cNvSpPr/>
          <p:nvPr/>
        </p:nvSpPr>
        <p:spPr>
          <a:xfrm>
            <a:off x="746600" y="1797399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62;p14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15" name="Google Shape;63;p14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16" name="Google Shape;64;p14"/>
          <p:cNvSpPr txBox="1"/>
          <p:nvPr/>
        </p:nvSpPr>
        <p:spPr>
          <a:xfrm>
            <a:off x="-1" y="160350"/>
            <a:ext cx="6780602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algn="ctr"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What’s new?</a:t>
            </a:r>
          </a:p>
        </p:txBody>
      </p:sp>
      <p:sp>
        <p:nvSpPr>
          <p:cNvPr id="117" name="Google Shape;65;p14"/>
          <p:cNvSpPr txBox="1"/>
          <p:nvPr/>
        </p:nvSpPr>
        <p:spPr>
          <a:xfrm>
            <a:off x="434699" y="1464500"/>
            <a:ext cx="8274602" cy="4138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68300">
              <a:lnSpc>
                <a:spcPct val="115000"/>
              </a:lnSpc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Advance notification to Cafcass of the issue of proceedings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New C110A – the online form (or use of the ‘urgent information sheet’ where the online form is not in operation)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Pleading the grounds – concise numbered paragraphs</a:t>
            </a:r>
          </a:p>
          <a:p>
            <a:pPr marL="457200" indent="-3683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200"/>
              <a:buFont typeface="Avenir Roman"/>
              <a:buChar char="●"/>
              <a:defRPr sz="22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revised SWET and a new short-form SWET for urgent applications</a:t>
            </a:r>
          </a:p>
          <a:p>
            <a:pPr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18" name="Google Shape;66;p14"/>
          <p:cNvSpPr/>
          <p:nvPr/>
        </p:nvSpPr>
        <p:spPr>
          <a:xfrm>
            <a:off x="-1" y="1171050"/>
            <a:ext cx="6368102" cy="975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71;p15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1" name="Google Shape;72;p15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22" name="Google Shape;73;p15"/>
          <p:cNvSpPr txBox="1"/>
          <p:nvPr/>
        </p:nvSpPr>
        <p:spPr>
          <a:xfrm>
            <a:off x="-1" y="115250"/>
            <a:ext cx="6780602" cy="906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algn="ctr">
              <a:defRPr sz="42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What’s new? </a:t>
            </a:r>
            <a:r>
              <a:rPr sz="3000"/>
              <a:t>cont. </a:t>
            </a:r>
          </a:p>
        </p:txBody>
      </p:sp>
      <p:sp>
        <p:nvSpPr>
          <p:cNvPr id="123" name="Google Shape;74;p15"/>
          <p:cNvSpPr txBox="1"/>
          <p:nvPr/>
        </p:nvSpPr>
        <p:spPr>
          <a:xfrm>
            <a:off x="434699" y="1013850"/>
            <a:ext cx="8274602" cy="52298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55600">
              <a:lnSpc>
                <a:spcPct val="115000"/>
              </a:lnSpc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child’s birth certificate/proof of birth as core documentation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Increased focus on the appropriate timing of urgent and non-urgent       hearings to maximise participation and optimise the effectiveness of the hearing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ICO checklist to assist good practice and appropriate early case management</a:t>
            </a:r>
          </a:p>
          <a:p>
            <a:pPr marL="457200" indent="-355600">
              <a:lnSpc>
                <a:spcPct val="115000"/>
              </a:lnSpc>
              <a:spcBef>
                <a:spcPts val="1000"/>
              </a:spcBef>
              <a:buClr>
                <a:srgbClr val="222222"/>
              </a:buClr>
              <a:buSzPts val="2000"/>
              <a:buFont typeface="Avenir Roman"/>
              <a:buChar char="●"/>
              <a:defRPr sz="2000">
                <a:solidFill>
                  <a:srgbClr val="222222"/>
                </a:solidFill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Increased focus on effective Advocates' Meetings (a) with the use of template documents and (b) filing the minutes before the CMH</a:t>
            </a:r>
          </a:p>
          <a:p>
            <a:pPr indent="457200"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  <a:p>
            <a:pPr>
              <a:lnSpc>
                <a:spcPct val="115000"/>
              </a:lnSpc>
              <a:spcBef>
                <a:spcPts val="1000"/>
              </a:spcBef>
            </a:pPr>
            <a:endParaRPr sz="2200">
              <a:solidFill>
                <a:srgbClr val="222222"/>
              </a:solidFill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24" name="Google Shape;75;p15"/>
          <p:cNvSpPr/>
          <p:nvPr/>
        </p:nvSpPr>
        <p:spPr>
          <a:xfrm>
            <a:off x="-1" y="849050"/>
            <a:ext cx="6368102" cy="975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80;p16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27" name="Google Shape;81;p16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28" name="Google Shape;82;p16"/>
          <p:cNvSpPr txBox="1"/>
          <p:nvPr/>
        </p:nvSpPr>
        <p:spPr>
          <a:xfrm>
            <a:off x="1410324" y="1155100"/>
            <a:ext cx="7259102" cy="1260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Advance notification of Cafcass of the issue of proceedings (F1, para 2)</a:t>
            </a:r>
          </a:p>
        </p:txBody>
      </p:sp>
      <p:sp>
        <p:nvSpPr>
          <p:cNvPr id="129" name="Google Shape;83;p16"/>
          <p:cNvSpPr txBox="1"/>
          <p:nvPr/>
        </p:nvSpPr>
        <p:spPr>
          <a:xfrm>
            <a:off x="414825" y="808875"/>
            <a:ext cx="1182301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1.</a:t>
            </a:r>
          </a:p>
        </p:txBody>
      </p:sp>
      <p:sp>
        <p:nvSpPr>
          <p:cNvPr id="130" name="Google Shape;84;p16"/>
          <p:cNvSpPr txBox="1"/>
          <p:nvPr/>
        </p:nvSpPr>
        <p:spPr>
          <a:xfrm>
            <a:off x="1846049" y="2428563"/>
            <a:ext cx="6097501" cy="1181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At the time the decision is taken to issue</a:t>
            </a:r>
          </a:p>
        </p:txBody>
      </p:sp>
      <p:sp>
        <p:nvSpPr>
          <p:cNvPr id="131" name="Google Shape;85;p16"/>
          <p:cNvSpPr/>
          <p:nvPr/>
        </p:nvSpPr>
        <p:spPr>
          <a:xfrm>
            <a:off x="414825" y="191707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90;p17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34" name="Google Shape;91;p17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35" name="Google Shape;92;p17"/>
          <p:cNvSpPr txBox="1"/>
          <p:nvPr/>
        </p:nvSpPr>
        <p:spPr>
          <a:xfrm>
            <a:off x="1410299" y="534875"/>
            <a:ext cx="7259102" cy="13622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The application form (F1, para 1)</a:t>
            </a:r>
          </a:p>
        </p:txBody>
      </p:sp>
      <p:sp>
        <p:nvSpPr>
          <p:cNvPr id="136" name="Google Shape;93;p17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2.</a:t>
            </a:r>
          </a:p>
        </p:txBody>
      </p:sp>
      <p:sp>
        <p:nvSpPr>
          <p:cNvPr id="137" name="Google Shape;94;p17"/>
          <p:cNvSpPr txBox="1"/>
          <p:nvPr/>
        </p:nvSpPr>
        <p:spPr>
          <a:xfrm>
            <a:off x="1025425" y="1512850"/>
            <a:ext cx="7498799" cy="3094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Completion of the revised/online C110A (the Public Law Platform)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Highlighting the changes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Completion of the existing C110A (if still in use) and the ‘urgent application information sheet’ in appropriate cases (F3)</a:t>
            </a:r>
          </a:p>
          <a:p>
            <a:pPr marL="457200" indent="-355600" algn="just">
              <a:lnSpc>
                <a:spcPct val="106999"/>
              </a:lnSpc>
              <a:buClr>
                <a:srgbClr val="000000"/>
              </a:buClr>
              <a:buSzPts val="2000"/>
              <a:buFont typeface="Avenir Roman"/>
              <a:buChar char="●"/>
              <a:defRPr sz="2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Urgent applications – crucial information for the court</a:t>
            </a:r>
          </a:p>
        </p:txBody>
      </p:sp>
      <p:sp>
        <p:nvSpPr>
          <p:cNvPr id="138" name="Google Shape;95;p17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00;p18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41" name="Google Shape;101;p18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42" name="Google Shape;102;p18"/>
          <p:cNvSpPr txBox="1"/>
          <p:nvPr/>
        </p:nvSpPr>
        <p:spPr>
          <a:xfrm>
            <a:off x="1602775" y="595124"/>
            <a:ext cx="7113900" cy="2476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grounds for the application </a:t>
            </a:r>
          </a:p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(F1, para 1(i))</a:t>
            </a: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43" name="Google Shape;103;p18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3.</a:t>
            </a:r>
          </a:p>
        </p:txBody>
      </p:sp>
      <p:sp>
        <p:nvSpPr>
          <p:cNvPr id="144" name="Google Shape;104;p18"/>
          <p:cNvSpPr txBox="1"/>
          <p:nvPr/>
        </p:nvSpPr>
        <p:spPr>
          <a:xfrm>
            <a:off x="1602775" y="1906900"/>
            <a:ext cx="7113900" cy="29581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Numbered paragraphs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Focused and concise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Threshold findings/other grounds relied upon</a:t>
            </a: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45" name="Google Shape;105;p18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10;p19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48" name="Google Shape;111;p19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49" name="Google Shape;112;p19"/>
          <p:cNvSpPr txBox="1"/>
          <p:nvPr/>
        </p:nvSpPr>
        <p:spPr>
          <a:xfrm>
            <a:off x="1602775" y="595124"/>
            <a:ext cx="6133201" cy="31353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statement in support of the application</a:t>
            </a: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0" name="Google Shape;113;p19"/>
          <p:cNvSpPr txBox="1"/>
          <p:nvPr/>
        </p:nvSpPr>
        <p:spPr>
          <a:xfrm>
            <a:off x="420475" y="394075"/>
            <a:ext cx="1182301" cy="12242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4.</a:t>
            </a:r>
          </a:p>
        </p:txBody>
      </p:sp>
      <p:sp>
        <p:nvSpPr>
          <p:cNvPr id="151" name="Google Shape;114;p19"/>
          <p:cNvSpPr txBox="1"/>
          <p:nvPr/>
        </p:nvSpPr>
        <p:spPr>
          <a:xfrm>
            <a:off x="767374" y="1906900"/>
            <a:ext cx="8109302" cy="36768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revised SWET –</a:t>
            </a:r>
          </a:p>
          <a:p>
            <a:pPr indent="457200" algn="just">
              <a:lnSpc>
                <a:spcPct val="106999"/>
              </a:lnSpc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o   The new form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short form SWET for urgent applications</a:t>
            </a:r>
          </a:p>
          <a:p>
            <a:pPr indent="457200" algn="just">
              <a:lnSpc>
                <a:spcPct val="106999"/>
              </a:lnSpc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o    The relevant information for urgent hearings</a:t>
            </a:r>
          </a:p>
          <a:p>
            <a:pPr marL="457200" indent="-393700" algn="just">
              <a:lnSpc>
                <a:spcPct val="106999"/>
              </a:lnSpc>
              <a:buClr>
                <a:srgbClr val="000000"/>
              </a:buClr>
              <a:buSzPts val="2600"/>
              <a:buFont typeface="Avenir Roman"/>
              <a:buChar char="●"/>
              <a:defRPr sz="26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What makes a good statement?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6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2" name="Google Shape;115;p19"/>
          <p:cNvSpPr/>
          <p:nvPr/>
        </p:nvSpPr>
        <p:spPr>
          <a:xfrm>
            <a:off x="420475" y="1361875"/>
            <a:ext cx="1182301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20;p20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55" name="Google Shape;121;p20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56" name="Google Shape;122;p20"/>
          <p:cNvSpPr txBox="1"/>
          <p:nvPr/>
        </p:nvSpPr>
        <p:spPr>
          <a:xfrm>
            <a:off x="1348100" y="595124"/>
            <a:ext cx="6823500" cy="3794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Core documentation, to include (F1, para 3)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7" name="Google Shape;123;p20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5.</a:t>
            </a:r>
          </a:p>
        </p:txBody>
      </p:sp>
      <p:sp>
        <p:nvSpPr>
          <p:cNvPr id="158" name="Google Shape;124;p20"/>
          <p:cNvSpPr txBox="1"/>
          <p:nvPr/>
        </p:nvSpPr>
        <p:spPr>
          <a:xfrm>
            <a:off x="856125" y="1956849"/>
            <a:ext cx="7916999" cy="3576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The child’s birth certificate, or</a:t>
            </a:r>
          </a:p>
          <a:p>
            <a:pPr marL="457200" indent="-406400" algn="just">
              <a:lnSpc>
                <a:spcPct val="106999"/>
              </a:lnSpc>
              <a:buClr>
                <a:srgbClr val="000000"/>
              </a:buClr>
              <a:buSzPts val="2800"/>
              <a:buFont typeface="Avenir Roman"/>
              <a:buChar char="●"/>
              <a:defRPr sz="28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Identity documentation/biometric page of the child’s passport for foreign national children without a birth certificate</a:t>
            </a:r>
          </a:p>
          <a:p>
            <a:pPr algn="just">
              <a:lnSpc>
                <a:spcPct val="106999"/>
              </a:lnSpc>
              <a:spcBef>
                <a:spcPts val="8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59" name="Google Shape;125;p20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30;p21"/>
          <p:cNvSpPr/>
          <p:nvPr/>
        </p:nvSpPr>
        <p:spPr>
          <a:xfrm>
            <a:off x="0" y="-1"/>
            <a:ext cx="9144000" cy="4417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  <p:sp>
        <p:nvSpPr>
          <p:cNvPr id="162" name="Google Shape;131;p21"/>
          <p:cNvSpPr txBox="1"/>
          <p:nvPr/>
        </p:nvSpPr>
        <p:spPr>
          <a:xfrm>
            <a:off x="5908499" y="4569250"/>
            <a:ext cx="3235501" cy="5003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18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Public Law Working Group</a:t>
            </a:r>
          </a:p>
        </p:txBody>
      </p:sp>
      <p:sp>
        <p:nvSpPr>
          <p:cNvPr id="163" name="Google Shape;132;p21"/>
          <p:cNvSpPr txBox="1"/>
          <p:nvPr/>
        </p:nvSpPr>
        <p:spPr>
          <a:xfrm>
            <a:off x="1416125" y="574400"/>
            <a:ext cx="6962700" cy="32369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indent="228600" algn="just">
              <a:lnSpc>
                <a:spcPct val="106999"/>
              </a:lnSpc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urgent applications (F1, para 4)</a:t>
            </a:r>
          </a:p>
          <a:p>
            <a:pPr indent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  <a:spcBef>
                <a:spcPts val="800"/>
              </a:spcBef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  <a:p>
            <a:pPr marL="228600" algn="just">
              <a:lnSpc>
                <a:spcPct val="106999"/>
              </a:lnSpc>
            </a:pPr>
            <a:endParaRPr sz="3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64" name="Google Shape;133;p21"/>
          <p:cNvSpPr txBox="1"/>
          <p:nvPr/>
        </p:nvSpPr>
        <p:spPr>
          <a:xfrm>
            <a:off x="497799" y="269649"/>
            <a:ext cx="1182302" cy="1224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>
            <a:lvl1pPr>
              <a:defRPr sz="6000">
                <a:latin typeface="Avenir Roman"/>
                <a:ea typeface="Avenir Roman"/>
                <a:cs typeface="Avenir Roman"/>
                <a:sym typeface="Avenir Roman"/>
              </a:defRPr>
            </a:lvl1pPr>
          </a:lstStyle>
          <a:p>
            <a:r>
              <a:t>6.</a:t>
            </a:r>
          </a:p>
        </p:txBody>
      </p:sp>
      <p:sp>
        <p:nvSpPr>
          <p:cNvPr id="165" name="Google Shape;134;p21"/>
          <p:cNvSpPr txBox="1"/>
          <p:nvPr/>
        </p:nvSpPr>
        <p:spPr>
          <a:xfrm>
            <a:off x="789875" y="1504500"/>
            <a:ext cx="7854599" cy="38916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marL="457200" indent="-419100" algn="just">
              <a:lnSpc>
                <a:spcPct val="106999"/>
              </a:lnSpc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Notice to respondents/sufficient time to arrange representation</a:t>
            </a:r>
          </a:p>
          <a:p>
            <a:pPr marL="457200" indent="-419100" algn="just">
              <a:lnSpc>
                <a:spcPct val="106999"/>
              </a:lnSpc>
              <a:spcBef>
                <a:spcPts val="1000"/>
              </a:spcBef>
              <a:buClr>
                <a:srgbClr val="000000"/>
              </a:buClr>
              <a:buSzPts val="3000"/>
              <a:buFont typeface="Avenir Roman"/>
              <a:buChar char="●"/>
              <a:defRPr sz="3000">
                <a:latin typeface="Avenir Roman"/>
                <a:ea typeface="Avenir Roman"/>
                <a:cs typeface="Avenir Roman"/>
                <a:sym typeface="Avenir Roman"/>
              </a:defRPr>
            </a:pPr>
            <a:r>
              <a:t>Listing on shorter notice than requested in exceptional circumstances only</a:t>
            </a:r>
          </a:p>
          <a:p>
            <a:pPr algn="just">
              <a:lnSpc>
                <a:spcPct val="106999"/>
              </a:lnSpc>
              <a:spcBef>
                <a:spcPts val="1000"/>
              </a:spcBef>
            </a:pPr>
            <a:endParaRPr sz="2800">
              <a:latin typeface="Avenir Roman"/>
              <a:ea typeface="Avenir Roman"/>
              <a:cs typeface="Avenir Roman"/>
              <a:sym typeface="Avenir Roman"/>
            </a:endParaRPr>
          </a:p>
          <a:p>
            <a:pPr algn="just">
              <a:lnSpc>
                <a:spcPct val="106999"/>
              </a:lnSpc>
            </a:pPr>
            <a:endParaRPr sz="2000">
              <a:latin typeface="Avenir Roman"/>
              <a:ea typeface="Avenir Roman"/>
              <a:cs typeface="Avenir Roman"/>
              <a:sym typeface="Avenir Roman"/>
            </a:endParaRPr>
          </a:p>
        </p:txBody>
      </p:sp>
      <p:sp>
        <p:nvSpPr>
          <p:cNvPr id="166" name="Google Shape;135;p21"/>
          <p:cNvSpPr/>
          <p:nvPr/>
        </p:nvSpPr>
        <p:spPr>
          <a:xfrm>
            <a:off x="497799" y="1237449"/>
            <a:ext cx="1182302" cy="140401"/>
          </a:xfrm>
          <a:prstGeom prst="rect">
            <a:avLst/>
          </a:prstGeom>
          <a:solidFill>
            <a:srgbClr val="D9EAD3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Avenir Roman"/>
                <a:ea typeface="Avenir Roman"/>
                <a:cs typeface="Avenir Roman"/>
                <a:sym typeface="Avenir Roman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3BC5C9C7F3DD4A99D1A992795CEB71" ma:contentTypeVersion="19" ma:contentTypeDescription="Create a new document." ma:contentTypeScope="" ma:versionID="dd425a5ca5f79bcacda8b8360b55fc4b">
  <xsd:schema xmlns:xsd="http://www.w3.org/2001/XMLSchema" xmlns:xs="http://www.w3.org/2001/XMLSchema" xmlns:p="http://schemas.microsoft.com/office/2006/metadata/properties" xmlns:ns2="cecadd58-02c8-4654-8954-3fac3164560f" xmlns:ns3="99bec7e7-7668-40da-a19e-a1d9b017562d" targetNamespace="http://schemas.microsoft.com/office/2006/metadata/properties" ma:root="true" ma:fieldsID="d197c9718bf0f5bd6bcde0c5a3e92f19" ns2:_="" ns3:_="">
    <xsd:import namespace="cecadd58-02c8-4654-8954-3fac3164560f"/>
    <xsd:import namespace="99bec7e7-7668-40da-a19e-a1d9b01756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AutoTag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add58-02c8-4654-8954-3fac316456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b2bedc5-ed0c-4499-bf27-69804068045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Tags" ma:index="22" nillable="true" ma:displayName="Tags" ma:internalName="MediaServiceAutoTags" ma:readOnly="true">
      <xsd:simpleType>
        <xsd:restriction base="dms:Text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bec7e7-7668-40da-a19e-a1d9b017562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3fc88075-30e6-4b8f-ad4c-541cb3423e94}" ma:internalName="TaxCatchAll" ma:showField="CatchAllData" ma:web="99bec7e7-7668-40da-a19e-a1d9b01756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1F37D7-8878-4965-A31C-C267C4B2C127}"/>
</file>

<file path=customXml/itemProps2.xml><?xml version="1.0" encoding="utf-8"?>
<ds:datastoreItem xmlns:ds="http://schemas.openxmlformats.org/officeDocument/2006/customXml" ds:itemID="{2806ABF7-7505-4171-94D9-B8A94DC359A3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On-screen Show (16:9)</PresentationFormat>
  <Paragraphs>92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Avenir Roman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Katy Block</cp:lastModifiedBy>
  <cp:revision>1</cp:revision>
  <dcterms:modified xsi:type="dcterms:W3CDTF">2021-06-18T09:09:07Z</dcterms:modified>
</cp:coreProperties>
</file>