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xfrm>
            <a:off x="1143000" y="685800"/>
            <a:ext cx="4572000" cy="3429000"/>
          </a:xfrm>
          <a:prstGeom prst="rect">
            <a:avLst/>
          </a:prstGeom>
        </p:spPr>
        <p:txBody>
          <a:bodyPr/>
          <a:lstStyle/>
          <a:p>
            <a:endParaRPr/>
          </a:p>
        </p:txBody>
      </p:sp>
      <p:sp>
        <p:nvSpPr>
          <p:cNvPr id="209" name="Shape 2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406400" indent="-355600" algn="ctr">
              <a:buClrTx/>
              <a:buSzTx/>
              <a:buFontTx/>
              <a:buNone/>
              <a:defRPr sz="2400"/>
            </a:lvl1pPr>
            <a:lvl2pPr marL="406400" indent="127000" algn="ctr">
              <a:buClrTx/>
              <a:buSzTx/>
              <a:buFontTx/>
              <a:buNone/>
              <a:defRPr sz="2400"/>
            </a:lvl2pPr>
            <a:lvl3pPr marL="406400" indent="609600" algn="ctr">
              <a:buClrTx/>
              <a:buSzTx/>
              <a:buFontTx/>
              <a:buNone/>
              <a:defRPr sz="2400"/>
            </a:lvl3pPr>
            <a:lvl4pPr marL="406400" indent="1079500" algn="ctr">
              <a:buClrTx/>
              <a:buSzTx/>
              <a:buFontTx/>
              <a:buNone/>
              <a:defRPr sz="2400"/>
            </a:lvl4pPr>
            <a:lvl5pPr marL="406400" indent="1536700" algn="ctr">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95" name="Title Text"/>
          <p:cNvSpPr txBox="1">
            <a:spLocks noGrp="1"/>
          </p:cNvSpPr>
          <p:nvPr>
            <p:ph type="title"/>
          </p:nvPr>
        </p:nvSpPr>
        <p:spPr>
          <a:prstGeom prst="rect">
            <a:avLst/>
          </a:prstGeom>
        </p:spPr>
        <p:txBody>
          <a:bodyPr/>
          <a:lstStyle/>
          <a:p>
            <a:r>
              <a:t>Title Text</a:t>
            </a:r>
          </a:p>
        </p:txBody>
      </p:sp>
      <p:sp>
        <p:nvSpPr>
          <p:cNvPr id="96" name="Body Level One…"/>
          <p:cNvSpPr txBox="1">
            <a:spLocks noGrp="1"/>
          </p:cNvSpPr>
          <p:nvPr>
            <p:ph type="body" idx="1"/>
          </p:nvPr>
        </p:nvSpPr>
        <p:spPr>
          <a:xfrm rot="5400000">
            <a:off x="3920330" y="-1256506"/>
            <a:ext cx="4351339" cy="105156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104" name="Title Text"/>
          <p:cNvSpPr txBox="1">
            <a:spLocks noGrp="1"/>
          </p:cNvSpPr>
          <p:nvPr>
            <p:ph type="title"/>
          </p:nvPr>
        </p:nvSpPr>
        <p:spPr>
          <a:xfrm rot="5400000">
            <a:off x="7133431" y="1956593"/>
            <a:ext cx="5811839" cy="2628901"/>
          </a:xfrm>
          <a:prstGeom prst="rect">
            <a:avLst/>
          </a:prstGeom>
        </p:spPr>
        <p:txBody>
          <a:bodyPr/>
          <a:lstStyle/>
          <a:p>
            <a:r>
              <a:t>Title Text</a:t>
            </a:r>
          </a:p>
        </p:txBody>
      </p:sp>
      <p:sp>
        <p:nvSpPr>
          <p:cNvPr id="105" name="Body Level One…"/>
          <p:cNvSpPr txBox="1">
            <a:spLocks noGrp="1"/>
          </p:cNvSpPr>
          <p:nvPr>
            <p:ph type="body" idx="1"/>
          </p:nvPr>
        </p:nvSpPr>
        <p:spPr>
          <a:xfrm rot="5400000">
            <a:off x="1799431" y="-596107"/>
            <a:ext cx="5811838" cy="77343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3" name="Title Text"/>
          <p:cNvSpPr txBox="1">
            <a:spLocks noGrp="1"/>
          </p:cNvSpPr>
          <p:nvPr>
            <p:ph type="title"/>
          </p:nvPr>
        </p:nvSpPr>
        <p:spPr>
          <a:xfrm>
            <a:off x="415611" y="992767"/>
            <a:ext cx="11360701" cy="2736901"/>
          </a:xfrm>
          <a:prstGeom prst="rect">
            <a:avLst/>
          </a:prstGeom>
        </p:spPr>
        <p:txBody>
          <a:bodyPr lIns="121899" tIns="121899" rIns="121899" bIns="121899" anchor="b"/>
          <a:lstStyle>
            <a:lvl1pPr algn="ctr">
              <a:lnSpc>
                <a:spcPct val="100000"/>
              </a:lnSpc>
              <a:defRPr sz="6900">
                <a:latin typeface="+mj-lt"/>
                <a:ea typeface="+mj-ea"/>
                <a:cs typeface="+mj-cs"/>
                <a:sym typeface="Arial"/>
              </a:defRPr>
            </a:lvl1pPr>
          </a:lstStyle>
          <a:p>
            <a:r>
              <a:t>Title Text</a:t>
            </a:r>
          </a:p>
        </p:txBody>
      </p:sp>
      <p:sp>
        <p:nvSpPr>
          <p:cNvPr id="114" name="Body Level One…"/>
          <p:cNvSpPr txBox="1">
            <a:spLocks noGrp="1"/>
          </p:cNvSpPr>
          <p:nvPr>
            <p:ph type="body" sz="quarter" idx="1"/>
          </p:nvPr>
        </p:nvSpPr>
        <p:spPr>
          <a:xfrm>
            <a:off x="415600" y="3778832"/>
            <a:ext cx="11360701" cy="1056901"/>
          </a:xfrm>
          <a:prstGeom prst="rect">
            <a:avLst/>
          </a:prstGeom>
        </p:spPr>
        <p:txBody>
          <a:bodyPr lIns="121899" tIns="121899" rIns="121899" bIns="121899"/>
          <a:lstStyle>
            <a:lvl1pPr marL="381000" indent="-304800" algn="ctr">
              <a:lnSpc>
                <a:spcPct val="100000"/>
              </a:lnSpc>
              <a:spcBef>
                <a:spcPts val="0"/>
              </a:spcBef>
              <a:buClrTx/>
              <a:buSzTx/>
              <a:buFontTx/>
              <a:buNone/>
              <a:defRPr sz="3700">
                <a:solidFill>
                  <a:srgbClr val="595959"/>
                </a:solidFill>
                <a:latin typeface="+mj-lt"/>
                <a:ea typeface="+mj-ea"/>
                <a:cs typeface="+mj-cs"/>
                <a:sym typeface="Arial"/>
              </a:defRPr>
            </a:lvl1pPr>
            <a:lvl2pPr marL="381000" indent="184150" algn="ctr">
              <a:lnSpc>
                <a:spcPct val="100000"/>
              </a:lnSpc>
              <a:spcBef>
                <a:spcPts val="0"/>
              </a:spcBef>
              <a:buClrTx/>
              <a:buSzTx/>
              <a:buFontTx/>
              <a:buNone/>
              <a:defRPr sz="3700">
                <a:solidFill>
                  <a:srgbClr val="595959"/>
                </a:solidFill>
                <a:latin typeface="+mj-lt"/>
                <a:ea typeface="+mj-ea"/>
                <a:cs typeface="+mj-cs"/>
                <a:sym typeface="Arial"/>
              </a:defRPr>
            </a:lvl2pPr>
            <a:lvl3pPr marL="381000" indent="641350" algn="ctr">
              <a:lnSpc>
                <a:spcPct val="100000"/>
              </a:lnSpc>
              <a:spcBef>
                <a:spcPts val="0"/>
              </a:spcBef>
              <a:buClrTx/>
              <a:buSzTx/>
              <a:buFontTx/>
              <a:buNone/>
              <a:defRPr sz="3700">
                <a:solidFill>
                  <a:srgbClr val="595959"/>
                </a:solidFill>
                <a:latin typeface="+mj-lt"/>
                <a:ea typeface="+mj-ea"/>
                <a:cs typeface="+mj-cs"/>
                <a:sym typeface="Arial"/>
              </a:defRPr>
            </a:lvl3pPr>
            <a:lvl4pPr marL="381000" indent="1098550" algn="ctr">
              <a:lnSpc>
                <a:spcPct val="100000"/>
              </a:lnSpc>
              <a:spcBef>
                <a:spcPts val="0"/>
              </a:spcBef>
              <a:buClrTx/>
              <a:buSzTx/>
              <a:buFontTx/>
              <a:buNone/>
              <a:defRPr sz="3700">
                <a:solidFill>
                  <a:srgbClr val="595959"/>
                </a:solidFill>
                <a:latin typeface="+mj-lt"/>
                <a:ea typeface="+mj-ea"/>
                <a:cs typeface="+mj-cs"/>
                <a:sym typeface="Arial"/>
              </a:defRPr>
            </a:lvl4pPr>
            <a:lvl5pPr marL="381000" indent="1555750" algn="ctr">
              <a:lnSpc>
                <a:spcPct val="100000"/>
              </a:lnSpc>
              <a:spcBef>
                <a:spcPts val="0"/>
              </a:spcBef>
              <a:buClrTx/>
              <a:buSzTx/>
              <a:buFontTx/>
              <a:buNone/>
              <a:defRPr sz="37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122" name="Title Text"/>
          <p:cNvSpPr txBox="1">
            <a:spLocks noGrp="1"/>
          </p:cNvSpPr>
          <p:nvPr>
            <p:ph type="title"/>
          </p:nvPr>
        </p:nvSpPr>
        <p:spPr>
          <a:xfrm>
            <a:off x="415600" y="2867799"/>
            <a:ext cx="11360701" cy="1122301"/>
          </a:xfrm>
          <a:prstGeom prst="rect">
            <a:avLst/>
          </a:prstGeom>
        </p:spPr>
        <p:txBody>
          <a:bodyPr lIns="121899" tIns="121899" rIns="121899" bIns="121899"/>
          <a:lstStyle>
            <a:lvl1pPr algn="ctr">
              <a:lnSpc>
                <a:spcPct val="100000"/>
              </a:lnSpc>
              <a:defRPr sz="4800">
                <a:latin typeface="+mj-lt"/>
                <a:ea typeface="+mj-ea"/>
                <a:cs typeface="+mj-cs"/>
                <a:sym typeface="Arial"/>
              </a:defRPr>
            </a:lvl1pPr>
          </a:lstStyle>
          <a:p>
            <a:r>
              <a:t>Title Text</a:t>
            </a:r>
          </a:p>
        </p:txBody>
      </p:sp>
      <p:sp>
        <p:nvSpPr>
          <p:cNvPr id="123"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130"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j-lt"/>
                <a:ea typeface="+mj-ea"/>
                <a:cs typeface="+mj-cs"/>
                <a:sym typeface="Arial"/>
              </a:defRPr>
            </a:lvl1pPr>
          </a:lstStyle>
          <a:p>
            <a:r>
              <a:t>Title Text</a:t>
            </a:r>
          </a:p>
        </p:txBody>
      </p:sp>
      <p:sp>
        <p:nvSpPr>
          <p:cNvPr id="131" name="Body Level One…"/>
          <p:cNvSpPr txBox="1">
            <a:spLocks noGrp="1"/>
          </p:cNvSpPr>
          <p:nvPr>
            <p:ph type="body" idx="1"/>
          </p:nvPr>
        </p:nvSpPr>
        <p:spPr>
          <a:xfrm>
            <a:off x="415600" y="1536633"/>
            <a:ext cx="11360701" cy="4555200"/>
          </a:xfrm>
          <a:prstGeom prst="rect">
            <a:avLst/>
          </a:prstGeom>
        </p:spPr>
        <p:txBody>
          <a:bodyPr lIns="121899" tIns="121899" rIns="121899" bIns="121899"/>
          <a:lstStyle>
            <a:lvl1pPr indent="-381000">
              <a:lnSpc>
                <a:spcPct val="115000"/>
              </a:lnSpc>
              <a:spcBef>
                <a:spcPts val="0"/>
              </a:spcBef>
              <a:buClr>
                <a:srgbClr val="595959"/>
              </a:buClr>
              <a:buSzPts val="2400"/>
              <a:buChar char="●"/>
              <a:defRPr sz="2400">
                <a:solidFill>
                  <a:srgbClr val="595959"/>
                </a:solidFill>
                <a:latin typeface="+mj-lt"/>
                <a:ea typeface="+mj-ea"/>
                <a:cs typeface="+mj-cs"/>
                <a:sym typeface="Arial"/>
              </a:defRPr>
            </a:lvl1pPr>
            <a:lvl2pPr marL="1006307" indent="-441157">
              <a:lnSpc>
                <a:spcPct val="115000"/>
              </a:lnSpc>
              <a:spcBef>
                <a:spcPts val="0"/>
              </a:spcBef>
              <a:buClr>
                <a:srgbClr val="595959"/>
              </a:buClr>
              <a:buSzPts val="2400"/>
              <a:buChar char="○"/>
              <a:defRPr sz="2400">
                <a:solidFill>
                  <a:srgbClr val="595959"/>
                </a:solidFill>
                <a:latin typeface="+mj-lt"/>
                <a:ea typeface="+mj-ea"/>
                <a:cs typeface="+mj-cs"/>
                <a:sym typeface="Arial"/>
              </a:defRPr>
            </a:lvl2pPr>
            <a:lvl3pPr marL="1463507" indent="-441157">
              <a:lnSpc>
                <a:spcPct val="115000"/>
              </a:lnSpc>
              <a:spcBef>
                <a:spcPts val="0"/>
              </a:spcBef>
              <a:buClr>
                <a:srgbClr val="595959"/>
              </a:buClr>
              <a:buSzPts val="2400"/>
              <a:buChar char="■"/>
              <a:defRPr sz="2400">
                <a:solidFill>
                  <a:srgbClr val="595959"/>
                </a:solidFill>
                <a:latin typeface="+mj-lt"/>
                <a:ea typeface="+mj-ea"/>
                <a:cs typeface="+mj-cs"/>
                <a:sym typeface="Arial"/>
              </a:defRPr>
            </a:lvl3pPr>
            <a:lvl4pPr marL="1920707" indent="-441157">
              <a:lnSpc>
                <a:spcPct val="115000"/>
              </a:lnSpc>
              <a:spcBef>
                <a:spcPts val="0"/>
              </a:spcBef>
              <a:buClr>
                <a:srgbClr val="595959"/>
              </a:buClr>
              <a:buSzPts val="2400"/>
              <a:buChar char="●"/>
              <a:defRPr sz="2400">
                <a:solidFill>
                  <a:srgbClr val="595959"/>
                </a:solidFill>
                <a:latin typeface="+mj-lt"/>
                <a:ea typeface="+mj-ea"/>
                <a:cs typeface="+mj-cs"/>
                <a:sym typeface="Arial"/>
              </a:defRPr>
            </a:lvl4pPr>
            <a:lvl5pPr marL="2377907" indent="-441157">
              <a:lnSpc>
                <a:spcPct val="115000"/>
              </a:lnSpc>
              <a:spcBef>
                <a:spcPts val="0"/>
              </a:spcBef>
              <a:buClr>
                <a:srgbClr val="595959"/>
              </a:buClr>
              <a:buSzPts val="2400"/>
              <a:buChar char="○"/>
              <a:defRPr sz="24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2"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_AND_TWO_COLUMNS">
    <p:spTree>
      <p:nvGrpSpPr>
        <p:cNvPr id="1" name=""/>
        <p:cNvGrpSpPr/>
        <p:nvPr/>
      </p:nvGrpSpPr>
      <p:grpSpPr>
        <a:xfrm>
          <a:off x="0" y="0"/>
          <a:ext cx="0" cy="0"/>
          <a:chOff x="0" y="0"/>
          <a:chExt cx="0" cy="0"/>
        </a:xfrm>
      </p:grpSpPr>
      <p:sp>
        <p:nvSpPr>
          <p:cNvPr id="139"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j-lt"/>
                <a:ea typeface="+mj-ea"/>
                <a:cs typeface="+mj-cs"/>
                <a:sym typeface="Arial"/>
              </a:defRPr>
            </a:lvl1pPr>
          </a:lstStyle>
          <a:p>
            <a:r>
              <a:t>Title Text</a:t>
            </a:r>
          </a:p>
        </p:txBody>
      </p:sp>
      <p:sp>
        <p:nvSpPr>
          <p:cNvPr id="140" name="Body Level One…"/>
          <p:cNvSpPr txBox="1">
            <a:spLocks noGrp="1"/>
          </p:cNvSpPr>
          <p:nvPr>
            <p:ph type="body" sz="half" idx="1"/>
          </p:nvPr>
        </p:nvSpPr>
        <p:spPr>
          <a:xfrm>
            <a:off x="415600" y="1536633"/>
            <a:ext cx="5333101" cy="4555200"/>
          </a:xfrm>
          <a:prstGeom prst="rect">
            <a:avLst/>
          </a:prstGeom>
        </p:spPr>
        <p:txBody>
          <a:bodyPr lIns="121899" tIns="121899" rIns="121899" bIns="121899"/>
          <a:lstStyle>
            <a:lvl1pPr indent="-349250">
              <a:lnSpc>
                <a:spcPct val="115000"/>
              </a:lnSpc>
              <a:spcBef>
                <a:spcPts val="0"/>
              </a:spcBef>
              <a:buClr>
                <a:srgbClr val="595959"/>
              </a:buClr>
              <a:buSzPts val="1900"/>
              <a:buChar char="●"/>
              <a:defRPr sz="1900">
                <a:solidFill>
                  <a:srgbClr val="595959"/>
                </a:solidFill>
                <a:latin typeface="+mj-lt"/>
                <a:ea typeface="+mj-ea"/>
                <a:cs typeface="+mj-cs"/>
                <a:sym typeface="Arial"/>
              </a:defRPr>
            </a:lvl1pPr>
            <a:lvl2pPr marL="976312" indent="-392112">
              <a:lnSpc>
                <a:spcPct val="115000"/>
              </a:lnSpc>
              <a:spcBef>
                <a:spcPts val="0"/>
              </a:spcBef>
              <a:buClr>
                <a:srgbClr val="595959"/>
              </a:buClr>
              <a:buSzPts val="1900"/>
              <a:buChar char="○"/>
              <a:defRPr sz="1900">
                <a:solidFill>
                  <a:srgbClr val="595959"/>
                </a:solidFill>
                <a:latin typeface="+mj-lt"/>
                <a:ea typeface="+mj-ea"/>
                <a:cs typeface="+mj-cs"/>
                <a:sym typeface="Arial"/>
              </a:defRPr>
            </a:lvl2pPr>
            <a:lvl3pPr marL="1433512" indent="-392112">
              <a:lnSpc>
                <a:spcPct val="115000"/>
              </a:lnSpc>
              <a:spcBef>
                <a:spcPts val="0"/>
              </a:spcBef>
              <a:buClr>
                <a:srgbClr val="595959"/>
              </a:buClr>
              <a:buSzPts val="1900"/>
              <a:buChar char="■"/>
              <a:defRPr sz="1900">
                <a:solidFill>
                  <a:srgbClr val="595959"/>
                </a:solidFill>
                <a:latin typeface="+mj-lt"/>
                <a:ea typeface="+mj-ea"/>
                <a:cs typeface="+mj-cs"/>
                <a:sym typeface="Arial"/>
              </a:defRPr>
            </a:lvl3pPr>
            <a:lvl4pPr marL="1890712" indent="-392112">
              <a:lnSpc>
                <a:spcPct val="115000"/>
              </a:lnSpc>
              <a:spcBef>
                <a:spcPts val="0"/>
              </a:spcBef>
              <a:buClr>
                <a:srgbClr val="595959"/>
              </a:buClr>
              <a:buSzPts val="1900"/>
              <a:buChar char="●"/>
              <a:defRPr sz="1900">
                <a:solidFill>
                  <a:srgbClr val="595959"/>
                </a:solidFill>
                <a:latin typeface="+mj-lt"/>
                <a:ea typeface="+mj-ea"/>
                <a:cs typeface="+mj-cs"/>
                <a:sym typeface="Arial"/>
              </a:defRPr>
            </a:lvl4pPr>
            <a:lvl5pPr marL="2347912" indent="-392112">
              <a:lnSpc>
                <a:spcPct val="115000"/>
              </a:lnSpc>
              <a:spcBef>
                <a:spcPts val="0"/>
              </a:spcBef>
              <a:buClr>
                <a:srgbClr val="595959"/>
              </a:buClr>
              <a:buSzPts val="1900"/>
              <a:buChar char="○"/>
              <a:defRPr sz="19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41" name="Google Shape;98;gcbc30539ae_0_128"/>
          <p:cNvSpPr txBox="1">
            <a:spLocks noGrp="1"/>
          </p:cNvSpPr>
          <p:nvPr>
            <p:ph type="body" sz="half" idx="13"/>
          </p:nvPr>
        </p:nvSpPr>
        <p:spPr>
          <a:xfrm>
            <a:off x="6443200" y="1536632"/>
            <a:ext cx="5333101" cy="4555202"/>
          </a:xfrm>
          <a:prstGeom prst="rect">
            <a:avLst/>
          </a:prstGeom>
        </p:spPr>
        <p:txBody>
          <a:bodyPr lIns="121899" tIns="121899" rIns="121899" bIns="121899"/>
          <a:lstStyle/>
          <a:p>
            <a:pPr indent="-349250">
              <a:lnSpc>
                <a:spcPct val="115000"/>
              </a:lnSpc>
              <a:spcBef>
                <a:spcPts val="0"/>
              </a:spcBef>
              <a:buClr>
                <a:srgbClr val="595959"/>
              </a:buClr>
              <a:buSzPts val="1900"/>
              <a:buChar char="●"/>
              <a:defRPr sz="1900">
                <a:solidFill>
                  <a:srgbClr val="595959"/>
                </a:solidFill>
                <a:latin typeface="+mj-lt"/>
                <a:ea typeface="+mj-ea"/>
                <a:cs typeface="+mj-cs"/>
                <a:sym typeface="Arial"/>
              </a:defRPr>
            </a:pPr>
            <a:endParaRPr/>
          </a:p>
        </p:txBody>
      </p:sp>
      <p:sp>
        <p:nvSpPr>
          <p:cNvPr id="142"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j-lt"/>
                <a:ea typeface="+mj-ea"/>
                <a:cs typeface="+mj-cs"/>
                <a:sym typeface="Arial"/>
              </a:defRPr>
            </a:lvl1pPr>
          </a:lstStyle>
          <a:p>
            <a:r>
              <a:t>Title Text</a:t>
            </a:r>
          </a:p>
        </p:txBody>
      </p:sp>
      <p:sp>
        <p:nvSpPr>
          <p:cNvPr id="150"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ONE_COLUMN_TEXT">
    <p:spTree>
      <p:nvGrpSpPr>
        <p:cNvPr id="1" name=""/>
        <p:cNvGrpSpPr/>
        <p:nvPr/>
      </p:nvGrpSpPr>
      <p:grpSpPr>
        <a:xfrm>
          <a:off x="0" y="0"/>
          <a:ext cx="0" cy="0"/>
          <a:chOff x="0" y="0"/>
          <a:chExt cx="0" cy="0"/>
        </a:xfrm>
      </p:grpSpPr>
      <p:sp>
        <p:nvSpPr>
          <p:cNvPr id="157" name="Title Text"/>
          <p:cNvSpPr txBox="1">
            <a:spLocks noGrp="1"/>
          </p:cNvSpPr>
          <p:nvPr>
            <p:ph type="title"/>
          </p:nvPr>
        </p:nvSpPr>
        <p:spPr>
          <a:xfrm>
            <a:off x="415600" y="740799"/>
            <a:ext cx="3744001" cy="1007702"/>
          </a:xfrm>
          <a:prstGeom prst="rect">
            <a:avLst/>
          </a:prstGeom>
        </p:spPr>
        <p:txBody>
          <a:bodyPr lIns="121899" tIns="121899" rIns="121899" bIns="121899" anchor="b"/>
          <a:lstStyle>
            <a:lvl1pPr>
              <a:lnSpc>
                <a:spcPct val="100000"/>
              </a:lnSpc>
              <a:defRPr sz="3200">
                <a:latin typeface="+mj-lt"/>
                <a:ea typeface="+mj-ea"/>
                <a:cs typeface="+mj-cs"/>
                <a:sym typeface="Arial"/>
              </a:defRPr>
            </a:lvl1pPr>
          </a:lstStyle>
          <a:p>
            <a:r>
              <a:t>Title Text</a:t>
            </a:r>
          </a:p>
        </p:txBody>
      </p:sp>
      <p:sp>
        <p:nvSpPr>
          <p:cNvPr id="158" name="Body Level One…"/>
          <p:cNvSpPr txBox="1">
            <a:spLocks noGrp="1"/>
          </p:cNvSpPr>
          <p:nvPr>
            <p:ph type="body" sz="quarter" idx="1"/>
          </p:nvPr>
        </p:nvSpPr>
        <p:spPr>
          <a:xfrm>
            <a:off x="415600" y="1852800"/>
            <a:ext cx="3744001" cy="4239301"/>
          </a:xfrm>
          <a:prstGeom prst="rect">
            <a:avLst/>
          </a:prstGeom>
        </p:spPr>
        <p:txBody>
          <a:bodyPr lIns="121899" tIns="121899" rIns="121899" bIns="121899"/>
          <a:lstStyle>
            <a:lvl1pPr indent="-330200">
              <a:lnSpc>
                <a:spcPct val="115000"/>
              </a:lnSpc>
              <a:spcBef>
                <a:spcPts val="0"/>
              </a:spcBef>
              <a:buClr>
                <a:srgbClr val="595959"/>
              </a:buClr>
              <a:buSzPts val="1600"/>
              <a:buChar char="●"/>
              <a:defRPr sz="1600">
                <a:solidFill>
                  <a:srgbClr val="595959"/>
                </a:solidFill>
                <a:latin typeface="+mj-lt"/>
                <a:ea typeface="+mj-ea"/>
                <a:cs typeface="+mj-cs"/>
                <a:sym typeface="Arial"/>
              </a:defRPr>
            </a:lvl1pPr>
            <a:lvl2pPr marL="914400" indent="-330200">
              <a:lnSpc>
                <a:spcPct val="115000"/>
              </a:lnSpc>
              <a:spcBef>
                <a:spcPts val="0"/>
              </a:spcBef>
              <a:buClr>
                <a:srgbClr val="595959"/>
              </a:buClr>
              <a:buSzPts val="1600"/>
              <a:buChar char="○"/>
              <a:defRPr sz="1600">
                <a:solidFill>
                  <a:srgbClr val="595959"/>
                </a:solidFill>
                <a:latin typeface="+mj-lt"/>
                <a:ea typeface="+mj-ea"/>
                <a:cs typeface="+mj-cs"/>
                <a:sym typeface="Arial"/>
              </a:defRPr>
            </a:lvl2pPr>
            <a:lvl3pPr marL="1371600" indent="-330200">
              <a:lnSpc>
                <a:spcPct val="115000"/>
              </a:lnSpc>
              <a:spcBef>
                <a:spcPts val="0"/>
              </a:spcBef>
              <a:buClr>
                <a:srgbClr val="595959"/>
              </a:buClr>
              <a:buSzPts val="1600"/>
              <a:buChar char="■"/>
              <a:defRPr sz="1600">
                <a:solidFill>
                  <a:srgbClr val="595959"/>
                </a:solidFill>
                <a:latin typeface="+mj-lt"/>
                <a:ea typeface="+mj-ea"/>
                <a:cs typeface="+mj-cs"/>
                <a:sym typeface="Arial"/>
              </a:defRPr>
            </a:lvl3pPr>
            <a:lvl4pPr marL="1828800" indent="-330200">
              <a:lnSpc>
                <a:spcPct val="115000"/>
              </a:lnSpc>
              <a:spcBef>
                <a:spcPts val="0"/>
              </a:spcBef>
              <a:buClr>
                <a:srgbClr val="595959"/>
              </a:buClr>
              <a:buSzPts val="1600"/>
              <a:buChar char="●"/>
              <a:defRPr sz="1600">
                <a:solidFill>
                  <a:srgbClr val="595959"/>
                </a:solidFill>
                <a:latin typeface="+mj-lt"/>
                <a:ea typeface="+mj-ea"/>
                <a:cs typeface="+mj-cs"/>
                <a:sym typeface="Arial"/>
              </a:defRPr>
            </a:lvl4pPr>
            <a:lvl5pPr marL="2286000" indent="-330200">
              <a:lnSpc>
                <a:spcPct val="115000"/>
              </a:lnSpc>
              <a:spcBef>
                <a:spcPts val="0"/>
              </a:spcBef>
              <a:buClr>
                <a:srgbClr val="595959"/>
              </a:buClr>
              <a:buSzPts val="1600"/>
              <a:buChar char="○"/>
              <a:defRPr sz="16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59"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166" name="Title Text"/>
          <p:cNvSpPr txBox="1">
            <a:spLocks noGrp="1"/>
          </p:cNvSpPr>
          <p:nvPr>
            <p:ph type="title"/>
          </p:nvPr>
        </p:nvSpPr>
        <p:spPr>
          <a:xfrm>
            <a:off x="653666" y="600199"/>
            <a:ext cx="8490302" cy="5454302"/>
          </a:xfrm>
          <a:prstGeom prst="rect">
            <a:avLst/>
          </a:prstGeom>
        </p:spPr>
        <p:txBody>
          <a:bodyPr lIns="121899" tIns="121899" rIns="121899" bIns="121899"/>
          <a:lstStyle>
            <a:lvl1pPr>
              <a:lnSpc>
                <a:spcPct val="100000"/>
              </a:lnSpc>
              <a:defRPr sz="6400">
                <a:latin typeface="+mj-lt"/>
                <a:ea typeface="+mj-ea"/>
                <a:cs typeface="+mj-cs"/>
                <a:sym typeface="Arial"/>
              </a:defRPr>
            </a:lvl1pPr>
          </a:lstStyle>
          <a:p>
            <a:r>
              <a:t>Title Text</a:t>
            </a:r>
          </a:p>
        </p:txBody>
      </p:sp>
      <p:sp>
        <p:nvSpPr>
          <p:cNvPr id="167"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SECTION_TITLE_AND_DESCRIPTION">
    <p:spTree>
      <p:nvGrpSpPr>
        <p:cNvPr id="1" name=""/>
        <p:cNvGrpSpPr/>
        <p:nvPr/>
      </p:nvGrpSpPr>
      <p:grpSpPr>
        <a:xfrm>
          <a:off x="0" y="0"/>
          <a:ext cx="0" cy="0"/>
          <a:chOff x="0" y="0"/>
          <a:chExt cx="0" cy="0"/>
        </a:xfrm>
      </p:grpSpPr>
      <p:sp>
        <p:nvSpPr>
          <p:cNvPr id="174" name="Google Shape;111;gcbc30539ae_0_143"/>
          <p:cNvSpPr/>
          <p:nvPr/>
        </p:nvSpPr>
        <p:spPr>
          <a:xfrm>
            <a:off x="6096000" y="-167"/>
            <a:ext cx="6096000" cy="6858001"/>
          </a:xfrm>
          <a:prstGeom prst="rect">
            <a:avLst/>
          </a:prstGeom>
          <a:solidFill>
            <a:srgbClr val="EEEEEE"/>
          </a:solidFill>
          <a:ln w="12700">
            <a:miter lim="400000"/>
          </a:ln>
        </p:spPr>
        <p:txBody>
          <a:bodyPr lIns="0" tIns="0" rIns="0" bIns="0" anchor="ctr"/>
          <a:lstStyle/>
          <a:p>
            <a:endParaRPr/>
          </a:p>
        </p:txBody>
      </p:sp>
      <p:sp>
        <p:nvSpPr>
          <p:cNvPr id="175" name="Title Text"/>
          <p:cNvSpPr txBox="1">
            <a:spLocks noGrp="1"/>
          </p:cNvSpPr>
          <p:nvPr>
            <p:ph type="title"/>
          </p:nvPr>
        </p:nvSpPr>
        <p:spPr>
          <a:xfrm>
            <a:off x="354000" y="1644232"/>
            <a:ext cx="5393700" cy="1976401"/>
          </a:xfrm>
          <a:prstGeom prst="rect">
            <a:avLst/>
          </a:prstGeom>
        </p:spPr>
        <p:txBody>
          <a:bodyPr lIns="121899" tIns="121899" rIns="121899" bIns="121899" anchor="b"/>
          <a:lstStyle>
            <a:lvl1pPr algn="ctr">
              <a:lnSpc>
                <a:spcPct val="100000"/>
              </a:lnSpc>
              <a:defRPr sz="5600">
                <a:latin typeface="+mj-lt"/>
                <a:ea typeface="+mj-ea"/>
                <a:cs typeface="+mj-cs"/>
                <a:sym typeface="Arial"/>
              </a:defRPr>
            </a:lvl1pPr>
          </a:lstStyle>
          <a:p>
            <a:r>
              <a:t>Title Text</a:t>
            </a:r>
          </a:p>
        </p:txBody>
      </p:sp>
      <p:sp>
        <p:nvSpPr>
          <p:cNvPr id="176" name="Body Level One…"/>
          <p:cNvSpPr txBox="1">
            <a:spLocks noGrp="1"/>
          </p:cNvSpPr>
          <p:nvPr>
            <p:ph type="body" sz="quarter" idx="1"/>
          </p:nvPr>
        </p:nvSpPr>
        <p:spPr>
          <a:xfrm>
            <a:off x="354000" y="3737433"/>
            <a:ext cx="5393700" cy="1646701"/>
          </a:xfrm>
          <a:prstGeom prst="rect">
            <a:avLst/>
          </a:prstGeom>
        </p:spPr>
        <p:txBody>
          <a:bodyPr lIns="121899" tIns="121899" rIns="121899" bIns="121899"/>
          <a:lstStyle>
            <a:lvl1pPr marL="381000" indent="-304800" algn="ctr">
              <a:lnSpc>
                <a:spcPct val="100000"/>
              </a:lnSpc>
              <a:spcBef>
                <a:spcPts val="0"/>
              </a:spcBef>
              <a:buClrTx/>
              <a:buSzTx/>
              <a:buFontTx/>
              <a:buNone/>
              <a:defRPr>
                <a:solidFill>
                  <a:srgbClr val="595959"/>
                </a:solidFill>
                <a:latin typeface="+mj-lt"/>
                <a:ea typeface="+mj-ea"/>
                <a:cs typeface="+mj-cs"/>
                <a:sym typeface="Arial"/>
              </a:defRPr>
            </a:lvl1pPr>
            <a:lvl2pPr marL="381000" indent="184150" algn="ctr">
              <a:lnSpc>
                <a:spcPct val="100000"/>
              </a:lnSpc>
              <a:spcBef>
                <a:spcPts val="0"/>
              </a:spcBef>
              <a:buClrTx/>
              <a:buSzTx/>
              <a:buFontTx/>
              <a:buNone/>
              <a:defRPr>
                <a:solidFill>
                  <a:srgbClr val="595959"/>
                </a:solidFill>
                <a:latin typeface="+mj-lt"/>
                <a:ea typeface="+mj-ea"/>
                <a:cs typeface="+mj-cs"/>
                <a:sym typeface="Arial"/>
              </a:defRPr>
            </a:lvl2pPr>
            <a:lvl3pPr marL="381000" indent="641350" algn="ctr">
              <a:lnSpc>
                <a:spcPct val="100000"/>
              </a:lnSpc>
              <a:spcBef>
                <a:spcPts val="0"/>
              </a:spcBef>
              <a:buClrTx/>
              <a:buSzTx/>
              <a:buFontTx/>
              <a:buNone/>
              <a:defRPr>
                <a:solidFill>
                  <a:srgbClr val="595959"/>
                </a:solidFill>
                <a:latin typeface="+mj-lt"/>
                <a:ea typeface="+mj-ea"/>
                <a:cs typeface="+mj-cs"/>
                <a:sym typeface="Arial"/>
              </a:defRPr>
            </a:lvl3pPr>
            <a:lvl4pPr marL="381000" indent="1098550" algn="ctr">
              <a:lnSpc>
                <a:spcPct val="100000"/>
              </a:lnSpc>
              <a:spcBef>
                <a:spcPts val="0"/>
              </a:spcBef>
              <a:buClrTx/>
              <a:buSzTx/>
              <a:buFontTx/>
              <a:buNone/>
              <a:defRPr>
                <a:solidFill>
                  <a:srgbClr val="595959"/>
                </a:solidFill>
                <a:latin typeface="+mj-lt"/>
                <a:ea typeface="+mj-ea"/>
                <a:cs typeface="+mj-cs"/>
                <a:sym typeface="Arial"/>
              </a:defRPr>
            </a:lvl4pPr>
            <a:lvl5pPr marL="381000" indent="1555750" algn="ctr">
              <a:lnSpc>
                <a:spcPct val="100000"/>
              </a:lnSpc>
              <a:spcBef>
                <a:spcPts val="0"/>
              </a:spcBef>
              <a:buClrTx/>
              <a:buSzTx/>
              <a:buFontTx/>
              <a:buNone/>
              <a:defRPr>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77" name="Google Shape;114;gcbc30539ae_0_143"/>
          <p:cNvSpPr txBox="1">
            <a:spLocks noGrp="1"/>
          </p:cNvSpPr>
          <p:nvPr>
            <p:ph type="body" sz="half" idx="13"/>
          </p:nvPr>
        </p:nvSpPr>
        <p:spPr>
          <a:xfrm>
            <a:off x="6586000" y="965433"/>
            <a:ext cx="5115901" cy="4926901"/>
          </a:xfrm>
          <a:prstGeom prst="rect">
            <a:avLst/>
          </a:prstGeom>
        </p:spPr>
        <p:txBody>
          <a:bodyPr lIns="121899" tIns="121899" rIns="121899" bIns="121899" anchor="ctr"/>
          <a:lstStyle/>
          <a:p>
            <a:pPr indent="-381000">
              <a:lnSpc>
                <a:spcPct val="115000"/>
              </a:lnSpc>
              <a:spcBef>
                <a:spcPts val="0"/>
              </a:spcBef>
              <a:buClr>
                <a:srgbClr val="595959"/>
              </a:buClr>
              <a:buSzPts val="2400"/>
              <a:buChar char="●"/>
              <a:defRPr sz="2400">
                <a:solidFill>
                  <a:srgbClr val="595959"/>
                </a:solidFill>
                <a:latin typeface="+mj-lt"/>
                <a:ea typeface="+mj-ea"/>
                <a:cs typeface="+mj-cs"/>
                <a:sym typeface="Arial"/>
              </a:defRPr>
            </a:pPr>
            <a:endParaRPr/>
          </a:p>
        </p:txBody>
      </p:sp>
      <p:sp>
        <p:nvSpPr>
          <p:cNvPr id="178"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185" name="Body Level One…"/>
          <p:cNvSpPr txBox="1">
            <a:spLocks noGrp="1"/>
          </p:cNvSpPr>
          <p:nvPr>
            <p:ph type="body" sz="quarter" idx="1"/>
          </p:nvPr>
        </p:nvSpPr>
        <p:spPr>
          <a:xfrm>
            <a:off x="415600" y="5640766"/>
            <a:ext cx="7998301" cy="806701"/>
          </a:xfrm>
          <a:prstGeom prst="rect">
            <a:avLst/>
          </a:prstGeom>
        </p:spPr>
        <p:txBody>
          <a:bodyPr lIns="121899" tIns="121899" rIns="121899" bIns="121899" anchor="ctr"/>
          <a:lstStyle>
            <a:lvl1pPr marL="228600" indent="0">
              <a:lnSpc>
                <a:spcPct val="100000"/>
              </a:lnSpc>
              <a:spcBef>
                <a:spcPts val="0"/>
              </a:spcBef>
              <a:buClrTx/>
              <a:buSzTx/>
              <a:buFontTx/>
              <a:buNone/>
              <a:defRPr sz="2400">
                <a:solidFill>
                  <a:srgbClr val="595959"/>
                </a:solidFill>
                <a:latin typeface="+mj-lt"/>
                <a:ea typeface="+mj-ea"/>
                <a:cs typeface="+mj-cs"/>
                <a:sym typeface="Arial"/>
              </a:defRPr>
            </a:lvl1pPr>
            <a:lvl2pPr marL="1006307" indent="-441157">
              <a:lnSpc>
                <a:spcPct val="100000"/>
              </a:lnSpc>
              <a:spcBef>
                <a:spcPts val="0"/>
              </a:spcBef>
              <a:buClrTx/>
              <a:buSzPts val="2400"/>
              <a:buFontTx/>
              <a:buChar char="○"/>
              <a:defRPr sz="2400">
                <a:solidFill>
                  <a:srgbClr val="595959"/>
                </a:solidFill>
                <a:latin typeface="+mj-lt"/>
                <a:ea typeface="+mj-ea"/>
                <a:cs typeface="+mj-cs"/>
                <a:sym typeface="Arial"/>
              </a:defRPr>
            </a:lvl2pPr>
            <a:lvl3pPr marL="1463507" indent="-441157">
              <a:lnSpc>
                <a:spcPct val="100000"/>
              </a:lnSpc>
              <a:spcBef>
                <a:spcPts val="0"/>
              </a:spcBef>
              <a:buClrTx/>
              <a:buSzPts val="2400"/>
              <a:buFontTx/>
              <a:buChar char="■"/>
              <a:defRPr sz="2400">
                <a:solidFill>
                  <a:srgbClr val="595959"/>
                </a:solidFill>
                <a:latin typeface="+mj-lt"/>
                <a:ea typeface="+mj-ea"/>
                <a:cs typeface="+mj-cs"/>
                <a:sym typeface="Arial"/>
              </a:defRPr>
            </a:lvl3pPr>
            <a:lvl4pPr marL="1920707" indent="-441157">
              <a:lnSpc>
                <a:spcPct val="100000"/>
              </a:lnSpc>
              <a:spcBef>
                <a:spcPts val="0"/>
              </a:spcBef>
              <a:buClrTx/>
              <a:buSzPts val="2400"/>
              <a:buFontTx/>
              <a:buChar char="●"/>
              <a:defRPr sz="2400">
                <a:solidFill>
                  <a:srgbClr val="595959"/>
                </a:solidFill>
                <a:latin typeface="+mj-lt"/>
                <a:ea typeface="+mj-ea"/>
                <a:cs typeface="+mj-cs"/>
                <a:sym typeface="Arial"/>
              </a:defRPr>
            </a:lvl4pPr>
            <a:lvl5pPr marL="2377907" indent="-441157">
              <a:lnSpc>
                <a:spcPct val="100000"/>
              </a:lnSpc>
              <a:spcBef>
                <a:spcPts val="0"/>
              </a:spcBef>
              <a:buClrTx/>
              <a:buSzPts val="2400"/>
              <a:buFontTx/>
              <a:buChar char="○"/>
              <a:defRPr sz="24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6"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BIG_NUMBER">
    <p:spTree>
      <p:nvGrpSpPr>
        <p:cNvPr id="1" name=""/>
        <p:cNvGrpSpPr/>
        <p:nvPr/>
      </p:nvGrpSpPr>
      <p:grpSpPr>
        <a:xfrm>
          <a:off x="0" y="0"/>
          <a:ext cx="0" cy="0"/>
          <a:chOff x="0" y="0"/>
          <a:chExt cx="0" cy="0"/>
        </a:xfrm>
      </p:grpSpPr>
      <p:sp>
        <p:nvSpPr>
          <p:cNvPr id="193" name="Title Text"/>
          <p:cNvSpPr txBox="1">
            <a:spLocks noGrp="1"/>
          </p:cNvSpPr>
          <p:nvPr>
            <p:ph type="title"/>
          </p:nvPr>
        </p:nvSpPr>
        <p:spPr>
          <a:xfrm>
            <a:off x="415600" y="1474833"/>
            <a:ext cx="11360701" cy="2618101"/>
          </a:xfrm>
          <a:prstGeom prst="rect">
            <a:avLst/>
          </a:prstGeom>
        </p:spPr>
        <p:txBody>
          <a:bodyPr lIns="121899" tIns="121899" rIns="121899" bIns="121899" anchor="b"/>
          <a:lstStyle>
            <a:lvl1pPr algn="ctr">
              <a:lnSpc>
                <a:spcPct val="100000"/>
              </a:lnSpc>
              <a:defRPr sz="16000">
                <a:latin typeface="+mj-lt"/>
                <a:ea typeface="+mj-ea"/>
                <a:cs typeface="+mj-cs"/>
                <a:sym typeface="Arial"/>
              </a:defRPr>
            </a:lvl1pPr>
          </a:lstStyle>
          <a:p>
            <a:r>
              <a:t>Title Text</a:t>
            </a:r>
          </a:p>
        </p:txBody>
      </p:sp>
      <p:sp>
        <p:nvSpPr>
          <p:cNvPr id="194" name="Body Level One…"/>
          <p:cNvSpPr txBox="1">
            <a:spLocks noGrp="1"/>
          </p:cNvSpPr>
          <p:nvPr>
            <p:ph type="body" sz="half" idx="1"/>
          </p:nvPr>
        </p:nvSpPr>
        <p:spPr>
          <a:xfrm>
            <a:off x="415600" y="4202967"/>
            <a:ext cx="11360701" cy="1734301"/>
          </a:xfrm>
          <a:prstGeom prst="rect">
            <a:avLst/>
          </a:prstGeom>
        </p:spPr>
        <p:txBody>
          <a:bodyPr lIns="121899" tIns="121899" rIns="121899" bIns="121899"/>
          <a:lstStyle>
            <a:lvl1pPr indent="-381000" algn="ctr">
              <a:lnSpc>
                <a:spcPct val="115000"/>
              </a:lnSpc>
              <a:spcBef>
                <a:spcPts val="0"/>
              </a:spcBef>
              <a:buClr>
                <a:srgbClr val="595959"/>
              </a:buClr>
              <a:buSzPts val="2400"/>
              <a:buChar char="●"/>
              <a:defRPr sz="2400">
                <a:solidFill>
                  <a:srgbClr val="595959"/>
                </a:solidFill>
                <a:latin typeface="+mj-lt"/>
                <a:ea typeface="+mj-ea"/>
                <a:cs typeface="+mj-cs"/>
                <a:sym typeface="Arial"/>
              </a:defRPr>
            </a:lvl1pPr>
            <a:lvl2pPr marL="1006307" indent="-441157" algn="ctr">
              <a:lnSpc>
                <a:spcPct val="115000"/>
              </a:lnSpc>
              <a:spcBef>
                <a:spcPts val="0"/>
              </a:spcBef>
              <a:buClr>
                <a:srgbClr val="595959"/>
              </a:buClr>
              <a:buSzPts val="2400"/>
              <a:buChar char="○"/>
              <a:defRPr sz="2400">
                <a:solidFill>
                  <a:srgbClr val="595959"/>
                </a:solidFill>
                <a:latin typeface="+mj-lt"/>
                <a:ea typeface="+mj-ea"/>
                <a:cs typeface="+mj-cs"/>
                <a:sym typeface="Arial"/>
              </a:defRPr>
            </a:lvl2pPr>
            <a:lvl3pPr marL="1463507" indent="-441157" algn="ctr">
              <a:lnSpc>
                <a:spcPct val="115000"/>
              </a:lnSpc>
              <a:spcBef>
                <a:spcPts val="0"/>
              </a:spcBef>
              <a:buClr>
                <a:srgbClr val="595959"/>
              </a:buClr>
              <a:buSzPts val="2400"/>
              <a:buChar char="■"/>
              <a:defRPr sz="2400">
                <a:solidFill>
                  <a:srgbClr val="595959"/>
                </a:solidFill>
                <a:latin typeface="+mj-lt"/>
                <a:ea typeface="+mj-ea"/>
                <a:cs typeface="+mj-cs"/>
                <a:sym typeface="Arial"/>
              </a:defRPr>
            </a:lvl3pPr>
            <a:lvl4pPr marL="1920707" indent="-441157" algn="ctr">
              <a:lnSpc>
                <a:spcPct val="115000"/>
              </a:lnSpc>
              <a:spcBef>
                <a:spcPts val="0"/>
              </a:spcBef>
              <a:buClr>
                <a:srgbClr val="595959"/>
              </a:buClr>
              <a:buSzPts val="2400"/>
              <a:buChar char="●"/>
              <a:defRPr sz="2400">
                <a:solidFill>
                  <a:srgbClr val="595959"/>
                </a:solidFill>
                <a:latin typeface="+mj-lt"/>
                <a:ea typeface="+mj-ea"/>
                <a:cs typeface="+mj-cs"/>
                <a:sym typeface="Arial"/>
              </a:defRPr>
            </a:lvl4pPr>
            <a:lvl5pPr marL="2377907" indent="-441157" algn="ctr">
              <a:lnSpc>
                <a:spcPct val="115000"/>
              </a:lnSpc>
              <a:spcBef>
                <a:spcPts val="0"/>
              </a:spcBef>
              <a:buClr>
                <a:srgbClr val="595959"/>
              </a:buClr>
              <a:buSzPts val="2400"/>
              <a:buChar char="○"/>
              <a:defRPr sz="2400">
                <a:solidFill>
                  <a:srgbClr val="595959"/>
                </a:solidFill>
                <a:latin typeface="+mj-lt"/>
                <a:ea typeface="+mj-ea"/>
                <a:cs typeface="+mj-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95"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02"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j-lt"/>
                <a:ea typeface="+mj-ea"/>
                <a:cs typeface="+mj-cs"/>
                <a:sym typeface="Aria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228600" indent="0">
              <a:buClrTx/>
              <a:buSzTx/>
              <a:buFontTx/>
              <a:buNone/>
              <a:defRPr sz="2400">
                <a:solidFill>
                  <a:srgbClr val="888888"/>
                </a:solidFill>
              </a:defRPr>
            </a:lvl1pPr>
            <a:lvl2pPr marL="228600" indent="457200">
              <a:buClrTx/>
              <a:buSzTx/>
              <a:buFontTx/>
              <a:buNone/>
              <a:defRPr sz="2400">
                <a:solidFill>
                  <a:srgbClr val="888888"/>
                </a:solidFill>
              </a:defRPr>
            </a:lvl2pPr>
            <a:lvl3pPr marL="228600" indent="914400">
              <a:buClrTx/>
              <a:buSzTx/>
              <a:buFontTx/>
              <a:buNone/>
              <a:defRPr sz="2400">
                <a:solidFill>
                  <a:srgbClr val="888888"/>
                </a:solidFill>
              </a:defRPr>
            </a:lvl3pPr>
            <a:lvl4pPr marL="228600" indent="1371600">
              <a:buClrTx/>
              <a:buSzTx/>
              <a:buFontTx/>
              <a:buNone/>
              <a:defRPr sz="2400">
                <a:solidFill>
                  <a:srgbClr val="888888"/>
                </a:solidFill>
              </a:defRPr>
            </a:lvl4pPr>
            <a:lvl5pPr marL="228600" indent="1828800">
              <a:buClrTx/>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38"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39" name="Body Level One…"/>
          <p:cNvSpPr txBox="1">
            <a:spLocks noGrp="1"/>
          </p:cNvSpPr>
          <p:nvPr>
            <p:ph type="body" sz="quarter" idx="1"/>
          </p:nvPr>
        </p:nvSpPr>
        <p:spPr>
          <a:xfrm>
            <a:off x="839787" y="1681163"/>
            <a:ext cx="5157789" cy="823913"/>
          </a:xfrm>
          <a:prstGeom prst="rect">
            <a:avLst/>
          </a:prstGeom>
        </p:spPr>
        <p:txBody>
          <a:bodyPr anchor="b"/>
          <a:lstStyle>
            <a:lvl1pPr marL="228600" indent="0">
              <a:buClrTx/>
              <a:buSzTx/>
              <a:buFontTx/>
              <a:buNone/>
              <a:defRPr sz="2400" b="1"/>
            </a:lvl1pPr>
            <a:lvl2pPr marL="228600" indent="457200">
              <a:buClrTx/>
              <a:buSzTx/>
              <a:buFontTx/>
              <a:buNone/>
              <a:defRPr sz="2400" b="1"/>
            </a:lvl2pPr>
            <a:lvl3pPr marL="228600" indent="914400">
              <a:buClrTx/>
              <a:buSzTx/>
              <a:buFontTx/>
              <a:buNone/>
              <a:defRPr sz="2400" b="1"/>
            </a:lvl3pPr>
            <a:lvl4pPr marL="228600" indent="1371600">
              <a:buClrTx/>
              <a:buSzTx/>
              <a:buFontTx/>
              <a:buNone/>
              <a:defRPr sz="2400" b="1"/>
            </a:lvl4pPr>
            <a:lvl5pPr marL="228600" indent="1828800">
              <a:buClrTx/>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0" name="Google Shape;32;p28"/>
          <p:cNvSpPr txBox="1">
            <a:spLocks noGrp="1"/>
          </p:cNvSpPr>
          <p:nvPr>
            <p:ph type="body" sz="half" idx="13"/>
          </p:nvPr>
        </p:nvSpPr>
        <p:spPr>
          <a:xfrm>
            <a:off x="839787" y="2505075"/>
            <a:ext cx="5157789" cy="3684588"/>
          </a:xfrm>
          <a:prstGeom prst="rect">
            <a:avLst/>
          </a:prstGeom>
        </p:spPr>
        <p:txBody>
          <a:bodyPr/>
          <a:lstStyle/>
          <a:p>
            <a:endParaRPr/>
          </a:p>
        </p:txBody>
      </p:sp>
      <p:sp>
        <p:nvSpPr>
          <p:cNvPr id="41" name="Google Shape;33;p28"/>
          <p:cNvSpPr txBox="1">
            <a:spLocks noGrp="1"/>
          </p:cNvSpPr>
          <p:nvPr>
            <p:ph type="body" sz="quarter" idx="14"/>
          </p:nvPr>
        </p:nvSpPr>
        <p:spPr>
          <a:xfrm>
            <a:off x="6172200" y="1681163"/>
            <a:ext cx="5183188" cy="823913"/>
          </a:xfrm>
          <a:prstGeom prst="rect">
            <a:avLst/>
          </a:prstGeom>
        </p:spPr>
        <p:txBody>
          <a:bodyPr anchor="b"/>
          <a:lstStyle/>
          <a:p>
            <a:pPr marL="228600" indent="0">
              <a:buClrTx/>
              <a:buSzTx/>
              <a:buFontTx/>
              <a:buNone/>
              <a:defRPr sz="2400" b="1"/>
            </a:pPr>
            <a:endParaRPr/>
          </a:p>
        </p:txBody>
      </p:sp>
      <p:sp>
        <p:nvSpPr>
          <p:cNvPr id="42" name="Google Shape;34;p28"/>
          <p:cNvSpPr txBox="1">
            <a:spLocks noGrp="1"/>
          </p:cNvSpPr>
          <p:nvPr>
            <p:ph type="body" sz="half" idx="15"/>
          </p:nvPr>
        </p:nvSpPr>
        <p:spPr>
          <a:xfrm>
            <a:off x="6172200" y="2505075"/>
            <a:ext cx="5183188" cy="3684588"/>
          </a:xfrm>
          <a:prstGeom prst="rect">
            <a:avLst/>
          </a:prstGeom>
        </p:spPr>
        <p:txBody>
          <a:bodyPr/>
          <a:lstStyle/>
          <a:p>
            <a:endParaRP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Google Shape;41;p29"/>
          <p:cNvSpPr txBox="1">
            <a:spLocks noGrp="1"/>
          </p:cNvSpPr>
          <p:nvPr>
            <p:ph type="body" sz="half" idx="13"/>
          </p:nvPr>
        </p:nvSpPr>
        <p:spPr>
          <a:xfrm>
            <a:off x="6172200" y="1825625"/>
            <a:ext cx="5181600" cy="4351338"/>
          </a:xfrm>
          <a:prstGeom prst="rect">
            <a:avLst/>
          </a:prstGeom>
        </p:spPr>
        <p:txBody>
          <a:bodyPr/>
          <a:lstStyle/>
          <a:p>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7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6" name="Body Level One…"/>
          <p:cNvSpPr txBox="1">
            <a:spLocks noGrp="1"/>
          </p:cNvSpPr>
          <p:nvPr>
            <p:ph type="body" sz="half" idx="1"/>
          </p:nvPr>
        </p:nvSpPr>
        <p:spPr>
          <a:xfrm>
            <a:off x="5183187" y="987425"/>
            <a:ext cx="6172201" cy="4873625"/>
          </a:xfrm>
          <a:prstGeom prst="rect">
            <a:avLst/>
          </a:prstGeom>
        </p:spPr>
        <p:txBody>
          <a:bodyPr/>
          <a:lstStyle>
            <a:lvl1pPr indent="-431800">
              <a:buSzPts val="3200"/>
              <a:defRPr sz="3200"/>
            </a:lvl1pPr>
            <a:lvl2pPr marL="972457" indent="-464457">
              <a:buSzPts val="3200"/>
              <a:defRPr sz="3200"/>
            </a:lvl2pPr>
            <a:lvl3pPr marL="1498600" indent="-508000">
              <a:buSzPts val="3200"/>
              <a:defRPr sz="3200"/>
            </a:lvl3pPr>
            <a:lvl4pPr marL="2042160" indent="-568960">
              <a:buSzPts val="3200"/>
              <a:defRPr sz="3200"/>
            </a:lvl4pPr>
            <a:lvl5pPr marL="2499360" indent="-568960">
              <a:buSzPts val="3200"/>
              <a:defRPr sz="3200"/>
            </a:lvl5pPr>
          </a:lstStyle>
          <a:p>
            <a:r>
              <a:t>Body Level One</a:t>
            </a:r>
          </a:p>
          <a:p>
            <a:pPr lvl="1"/>
            <a:r>
              <a:t>Body Level Two</a:t>
            </a:r>
          </a:p>
          <a:p>
            <a:pPr lvl="2"/>
            <a:r>
              <a:t>Body Level Three</a:t>
            </a:r>
          </a:p>
          <a:p>
            <a:pPr lvl="3"/>
            <a:r>
              <a:t>Body Level Four</a:t>
            </a:r>
          </a:p>
          <a:p>
            <a:pPr lvl="4"/>
            <a:r>
              <a:t>Body Level Five</a:t>
            </a:r>
          </a:p>
        </p:txBody>
      </p:sp>
      <p:sp>
        <p:nvSpPr>
          <p:cNvPr id="77" name="Google Shape;57;p32"/>
          <p:cNvSpPr txBox="1">
            <a:spLocks noGrp="1"/>
          </p:cNvSpPr>
          <p:nvPr>
            <p:ph type="body" sz="quarter" idx="13"/>
          </p:nvPr>
        </p:nvSpPr>
        <p:spPr>
          <a:xfrm>
            <a:off x="839787" y="2057400"/>
            <a:ext cx="3932239" cy="3811588"/>
          </a:xfrm>
          <a:prstGeom prst="rect">
            <a:avLst/>
          </a:prstGeom>
        </p:spPr>
        <p:txBody>
          <a:bodyPr/>
          <a:lstStyle/>
          <a:p>
            <a:pPr marL="228600" indent="0">
              <a:buClrTx/>
              <a:buSzTx/>
              <a:buFontTx/>
              <a:buNone/>
              <a:defRPr sz="1600"/>
            </a:pPr>
            <a:endParaRP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_WITH_CAPTION_TEX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6" name="Google Shape;63;p33"/>
          <p:cNvSpPr>
            <a:spLocks noGrp="1"/>
          </p:cNvSpPr>
          <p:nvPr>
            <p:ph type="pic" sz="half" idx="13"/>
          </p:nvPr>
        </p:nvSpPr>
        <p:spPr>
          <a:xfrm>
            <a:off x="5183187" y="987425"/>
            <a:ext cx="6172201" cy="4873625"/>
          </a:xfrm>
          <a:prstGeom prst="rect">
            <a:avLst/>
          </a:prstGeom>
        </p:spPr>
        <p:txBody>
          <a:bodyPr lIns="91439" tIns="45719" rIns="91439" bIns="45719">
            <a:noAutofit/>
          </a:bodyPr>
          <a:lstStyle/>
          <a:p>
            <a:endParaRPr/>
          </a:p>
        </p:txBody>
      </p:sp>
      <p:sp>
        <p:nvSpPr>
          <p:cNvPr id="87" name="Body Level One…"/>
          <p:cNvSpPr txBox="1">
            <a:spLocks noGrp="1"/>
          </p:cNvSpPr>
          <p:nvPr>
            <p:ph type="body" sz="quarter" idx="1"/>
          </p:nvPr>
        </p:nvSpPr>
        <p:spPr>
          <a:xfrm>
            <a:off x="839787" y="2057400"/>
            <a:ext cx="3932239" cy="3811588"/>
          </a:xfrm>
          <a:prstGeom prst="rect">
            <a:avLst/>
          </a:prstGeom>
        </p:spPr>
        <p:txBody>
          <a:bodyPr/>
          <a:lstStyle>
            <a:lvl1pPr marL="228600" indent="0">
              <a:buClrTx/>
              <a:buSzTx/>
              <a:buFontTx/>
              <a:buNone/>
              <a:defRPr sz="1600"/>
            </a:lvl1pPr>
            <a:lvl2pPr marL="228600" indent="457200">
              <a:buClrTx/>
              <a:buSzTx/>
              <a:buFontTx/>
              <a:buNone/>
              <a:defRPr sz="1600"/>
            </a:lvl2pPr>
            <a:lvl3pPr marL="228600" indent="914400">
              <a:buClrTx/>
              <a:buSzTx/>
              <a:buFontTx/>
              <a:buNone/>
              <a:defRPr sz="1600"/>
            </a:lvl3pPr>
            <a:lvl4pPr marL="228600" indent="1371600">
              <a:buClrTx/>
              <a:buSzTx/>
              <a:buFontTx/>
              <a:buNone/>
              <a:defRPr sz="1600"/>
            </a:lvl4pPr>
            <a:lvl5pPr marL="228600" indent="1828800">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58" y="6404312"/>
            <a:ext cx="263942" cy="269201"/>
          </a:xfrm>
          <a:prstGeom prst="rect">
            <a:avLst/>
          </a:prstGeom>
          <a:ln w="12700">
            <a:miter lim="400000"/>
          </a:ln>
        </p:spPr>
        <p:txBody>
          <a:bodyPr wrap="none" lIns="45699" tIns="45699" rIns="45699" bIns="45699" anchor="ctr">
            <a:spAutoFit/>
          </a:bodyPr>
          <a:lstStyle>
            <a:lvl1pPr algn="r">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457200" marR="0" indent="-3429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1pPr>
      <a:lvl2pPr marL="971550" marR="0" indent="-40005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2pPr>
      <a:lvl3pPr marL="1508760" marR="0" indent="-48006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3pPr>
      <a:lvl4pPr marL="20193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4pPr>
      <a:lvl5pPr marL="24765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5pPr>
      <a:lvl6pPr marL="29337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6pPr>
      <a:lvl7pPr marL="33909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7pPr>
      <a:lvl8pPr marL="38481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8pPr>
      <a:lvl9pPr marL="43053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judiciary.uk/publications/message-from-the-president-of-the-family-division-publication-of-the-presidents-public-law-working-group-report/" TargetMode="External"/><Relationship Id="rId2" Type="http://schemas.openxmlformats.org/officeDocument/2006/relationships/hyperlink" Target="https://www.judiciary.uk/publications/message-from-the-president-of-the-family-division-publication-of-the-presidents-public-law-working-group-report"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www.judiciary.uk/publications/message-from-the-president-of-the-family-division-publication-of-the-presidents-public-law-working-group-report/"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s://www.judiciary.uk/publications/message-from-the-president-of-the-family-division-publication-of-the-presidents-public-law-working-group-repor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11" name="Google Shape;129;gcbc30539ae_0_0"/>
          <p:cNvSpPr/>
          <p:nvPr/>
        </p:nvSpPr>
        <p:spPr>
          <a:xfrm>
            <a:off x="0" y="0"/>
            <a:ext cx="12192000" cy="5889600"/>
          </a:xfrm>
          <a:prstGeom prst="rect">
            <a:avLst/>
          </a:prstGeom>
          <a:solidFill>
            <a:srgbClr val="FFFFFF"/>
          </a:solidFill>
          <a:ln w="12700">
            <a:miter lim="400000"/>
          </a:ln>
        </p:spPr>
        <p:txBody>
          <a:bodyPr lIns="0" tIns="0" rIns="0" bIns="0" anchor="ctr"/>
          <a:lstStyle/>
          <a:p>
            <a:endParaRPr/>
          </a:p>
        </p:txBody>
      </p:sp>
      <p:sp>
        <p:nvSpPr>
          <p:cNvPr id="212" name="Google Shape;130;gcbc30539ae_0_0"/>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13" name="Google Shape;131;gcbc30539ae_0_0"/>
          <p:cNvSpPr txBox="1"/>
          <p:nvPr/>
        </p:nvSpPr>
        <p:spPr>
          <a:xfrm>
            <a:off x="5388932" y="1938224"/>
            <a:ext cx="6269702" cy="276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p>
            <a:pPr algn="ctr">
              <a:lnSpc>
                <a:spcPct val="90000"/>
              </a:lnSpc>
              <a:spcBef>
                <a:spcPts val="1000"/>
              </a:spcBef>
              <a:defRPr sz="6000">
                <a:latin typeface="Avenir"/>
                <a:ea typeface="Avenir"/>
                <a:cs typeface="Avenir"/>
                <a:sym typeface="Avenir Roman"/>
              </a:defRPr>
            </a:pPr>
            <a:r>
              <a:rPr dirty="0"/>
              <a:t>S 20</a:t>
            </a:r>
            <a:r>
              <a:rPr lang="en-GB" dirty="0"/>
              <a:t> </a:t>
            </a:r>
            <a:r>
              <a:rPr dirty="0"/>
              <a:t>/</a:t>
            </a:r>
            <a:r>
              <a:rPr lang="en-GB" dirty="0"/>
              <a:t> s </a:t>
            </a:r>
            <a:r>
              <a:rPr dirty="0"/>
              <a:t>76 accommodation</a:t>
            </a:r>
          </a:p>
          <a:p>
            <a:pPr algn="ctr">
              <a:lnSpc>
                <a:spcPct val="106999"/>
              </a:lnSpc>
            </a:pPr>
            <a:endParaRPr sz="5300" dirty="0">
              <a:latin typeface="Avenir"/>
              <a:ea typeface="Avenir"/>
              <a:cs typeface="Avenir"/>
              <a:sym typeface="Avenir Roman"/>
            </a:endParaRPr>
          </a:p>
        </p:txBody>
      </p:sp>
      <p:pic>
        <p:nvPicPr>
          <p:cNvPr id="214" name="Google Shape;132;gcbc30539ae_0_0" descr="Google Shape;132;gcbc30539ae_0_0"/>
          <p:cNvPicPr>
            <a:picLocks noChangeAspect="1"/>
          </p:cNvPicPr>
          <p:nvPr/>
        </p:nvPicPr>
        <p:blipFill>
          <a:blip r:embed="rId2"/>
          <a:stretch>
            <a:fillRect/>
          </a:stretch>
        </p:blipFill>
        <p:spPr>
          <a:xfrm>
            <a:off x="588633" y="1352533"/>
            <a:ext cx="4604336" cy="318453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75" name="Google Shape;223;gcbc30539ae_0_259"/>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76" name="Google Shape;224;gcbc30539ae_0_259"/>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77" name="Google Shape;225;gcbc30539ae_0_259"/>
          <p:cNvSpPr txBox="1"/>
          <p:nvPr/>
        </p:nvSpPr>
        <p:spPr>
          <a:xfrm>
            <a:off x="1112974" y="214125"/>
            <a:ext cx="9040802" cy="91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t>Case Study (contd.)</a:t>
            </a:r>
          </a:p>
        </p:txBody>
      </p:sp>
      <p:sp>
        <p:nvSpPr>
          <p:cNvPr id="278" name="Google Shape;226;gcbc30539ae_0_259"/>
          <p:cNvSpPr/>
          <p:nvPr/>
        </p:nvSpPr>
        <p:spPr>
          <a:xfrm>
            <a:off x="-1" y="934975"/>
            <a:ext cx="6237602" cy="129901"/>
          </a:xfrm>
          <a:prstGeom prst="rect">
            <a:avLst/>
          </a:prstGeom>
          <a:solidFill>
            <a:srgbClr val="D9EAD3"/>
          </a:solidFill>
          <a:ln w="12700">
            <a:miter lim="400000"/>
          </a:ln>
        </p:spPr>
        <p:txBody>
          <a:bodyPr lIns="0" tIns="0" rIns="0" bIns="0" anchor="ctr"/>
          <a:lstStyle/>
          <a:p>
            <a:pPr>
              <a:defRPr sz="1900"/>
            </a:pPr>
            <a:endParaRPr/>
          </a:p>
        </p:txBody>
      </p:sp>
      <p:sp>
        <p:nvSpPr>
          <p:cNvPr id="279" name="Google Shape;227;gcbc30539ae_0_259"/>
          <p:cNvSpPr txBox="1">
            <a:spLocks noGrp="1"/>
          </p:cNvSpPr>
          <p:nvPr>
            <p:ph type="body" idx="1"/>
          </p:nvPr>
        </p:nvSpPr>
        <p:spPr>
          <a:xfrm>
            <a:off x="805549" y="1370925"/>
            <a:ext cx="10983602" cy="4351200"/>
          </a:xfrm>
          <a:prstGeom prst="rect">
            <a:avLst/>
          </a:prstGeom>
        </p:spPr>
        <p:txBody>
          <a:bodyPr lIns="45699" tIns="45699" rIns="45699" bIns="45699"/>
          <a:lstStyle/>
          <a:p>
            <a:pPr marL="212597" indent="-242125" algn="l" defTabSz="850391">
              <a:lnSpc>
                <a:spcPct val="90000"/>
              </a:lnSpc>
              <a:buClr>
                <a:srgbClr val="000000"/>
              </a:buClr>
              <a:buSzPts val="2300"/>
              <a:buFont typeface="Avenir Roman"/>
              <a:buChar char="●"/>
              <a:defRPr sz="2325">
                <a:solidFill>
                  <a:srgbClr val="000000"/>
                </a:solidFill>
                <a:latin typeface="Avenir"/>
                <a:ea typeface="Avenir"/>
                <a:cs typeface="Avenir"/>
                <a:sym typeface="Avenir Roman"/>
              </a:defRPr>
            </a:pPr>
            <a:r>
              <a:rPr lang="en-GB" i="1" dirty="0"/>
              <a:t>In the matter of </a:t>
            </a:r>
            <a:r>
              <a:rPr i="1" dirty="0"/>
              <a:t>N (Children) (Adoption: Jurisdiction</a:t>
            </a:r>
            <a:r>
              <a:rPr dirty="0"/>
              <a:t>) [2015] EWCA Civ 1112; [2017] AC 167. “A local authority cannot use its powers under section 20 if a parent ‘objects’… So where, as here, the child’s parent is known and in contact with the local authority, the local authority requires the consent of the parent” (para 163) and “A local authority which fails to permit a parent to remove a child in circumstances within section 20(8) acts unlawfully, exposes itself to proceedings at the suit of the parent and may even be guilty of a criminal offence” (para 169)</a:t>
            </a:r>
          </a:p>
          <a:p>
            <a:pPr marL="212597" indent="-242125" algn="l" defTabSz="850391">
              <a:lnSpc>
                <a:spcPct val="90000"/>
              </a:lnSpc>
              <a:spcBef>
                <a:spcPts val="900"/>
              </a:spcBef>
              <a:buClr>
                <a:srgbClr val="000000"/>
              </a:buClr>
              <a:buSzPts val="2300"/>
              <a:buFont typeface="Avenir Roman"/>
              <a:buChar char="●"/>
              <a:defRPr sz="2325">
                <a:solidFill>
                  <a:srgbClr val="000000"/>
                </a:solidFill>
                <a:latin typeface="Avenir"/>
                <a:ea typeface="Avenir"/>
                <a:cs typeface="Avenir"/>
                <a:sym typeface="Avenir Roman"/>
              </a:defRPr>
            </a:pPr>
            <a:r>
              <a:rPr i="1" dirty="0"/>
              <a:t>Williams and another v London Borough of Hackney </a:t>
            </a:r>
            <a:r>
              <a:rPr dirty="0"/>
              <a:t>[2018] UKSC 37; [2019] AC 421. An authoritative summary of the advent of section 20, the existing case-law and good practice (paras 1 – 52)</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87" name="Google Shape;241;gcbc30539ae_0_277"/>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88" name="Google Shape;242;gcbc30539ae_0_277"/>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89" name="Google Shape;243;gcbc30539ae_0_277"/>
          <p:cNvSpPr txBox="1"/>
          <p:nvPr/>
        </p:nvSpPr>
        <p:spPr>
          <a:xfrm>
            <a:off x="-1" y="219000"/>
            <a:ext cx="9040802" cy="115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ctr">
              <a:defRPr sz="5300">
                <a:latin typeface="Avenir"/>
                <a:ea typeface="Avenir"/>
                <a:cs typeface="Avenir"/>
                <a:sym typeface="Avenir Roman"/>
              </a:defRPr>
            </a:lvl1pPr>
          </a:lstStyle>
          <a:p>
            <a:r>
              <a:t>Good Practice</a:t>
            </a:r>
          </a:p>
        </p:txBody>
      </p:sp>
      <p:sp>
        <p:nvSpPr>
          <p:cNvPr id="290" name="Google Shape;244;gcbc30539ae_0_277"/>
          <p:cNvSpPr/>
          <p:nvPr/>
        </p:nvSpPr>
        <p:spPr>
          <a:xfrm>
            <a:off x="-1" y="1281000"/>
            <a:ext cx="8490902" cy="129901"/>
          </a:xfrm>
          <a:prstGeom prst="rect">
            <a:avLst/>
          </a:prstGeom>
          <a:solidFill>
            <a:srgbClr val="D9EAD3"/>
          </a:solidFill>
          <a:ln w="12700">
            <a:miter lim="400000"/>
          </a:ln>
        </p:spPr>
        <p:txBody>
          <a:bodyPr lIns="0" tIns="0" rIns="0" bIns="0" anchor="ctr"/>
          <a:lstStyle/>
          <a:p>
            <a:pPr>
              <a:defRPr sz="1900"/>
            </a:pPr>
            <a:endParaRPr/>
          </a:p>
        </p:txBody>
      </p:sp>
      <p:sp>
        <p:nvSpPr>
          <p:cNvPr id="291" name="Google Shape;245;gcbc30539ae_0_277"/>
          <p:cNvSpPr txBox="1"/>
          <p:nvPr/>
        </p:nvSpPr>
        <p:spPr>
          <a:xfrm>
            <a:off x="345474" y="1639774"/>
            <a:ext cx="11541602" cy="4697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defRPr sz="3600">
                <a:latin typeface="Avenir"/>
                <a:ea typeface="Avenir"/>
                <a:cs typeface="Avenir"/>
                <a:sym typeface="Avenir Roman"/>
              </a:defRPr>
            </a:pPr>
            <a:r>
              <a:rPr dirty="0"/>
              <a:t>The issues that have been identified earlier are detailed in the main report. To address these issues the Public Law Working Group has produced the following:</a:t>
            </a:r>
          </a:p>
          <a:p>
            <a:pPr>
              <a:lnSpc>
                <a:spcPct val="90000"/>
              </a:lnSpc>
            </a:pPr>
            <a:endParaRPr sz="3600" dirty="0">
              <a:latin typeface="Avenir"/>
              <a:ea typeface="Avenir"/>
              <a:cs typeface="Avenir"/>
              <a:sym typeface="Avenir Roman"/>
            </a:endParaRPr>
          </a:p>
          <a:p>
            <a:pPr marL="1428750" indent="-615950">
              <a:lnSpc>
                <a:spcPct val="90000"/>
              </a:lnSpc>
              <a:spcBef>
                <a:spcPts val="1000"/>
              </a:spcBef>
              <a:buClr>
                <a:srgbClr val="000000"/>
              </a:buClr>
              <a:buSzPts val="3600"/>
              <a:buAutoNum type="romanUcPeriod"/>
              <a:defRPr sz="3600">
                <a:latin typeface="Avenir"/>
                <a:ea typeface="Avenir"/>
                <a:cs typeface="Avenir"/>
                <a:sym typeface="Avenir Roman"/>
              </a:defRPr>
            </a:pPr>
            <a:r>
              <a:rPr dirty="0"/>
              <a:t>A guide to good practice;</a:t>
            </a:r>
          </a:p>
          <a:p>
            <a:pPr marL="1428750" indent="-615950">
              <a:lnSpc>
                <a:spcPct val="90000"/>
              </a:lnSpc>
              <a:spcBef>
                <a:spcPts val="1000"/>
              </a:spcBef>
              <a:buClr>
                <a:srgbClr val="000000"/>
              </a:buClr>
              <a:buSzPts val="3600"/>
              <a:buAutoNum type="romanUcPeriod"/>
              <a:defRPr sz="3600">
                <a:latin typeface="Avenir"/>
                <a:ea typeface="Avenir"/>
                <a:cs typeface="Avenir"/>
                <a:sym typeface="Avenir Roman"/>
              </a:defRPr>
            </a:pPr>
            <a:r>
              <a:rPr dirty="0"/>
              <a:t>An explanatory note for older children;</a:t>
            </a:r>
          </a:p>
          <a:p>
            <a:pPr marL="1428750" indent="-615950">
              <a:lnSpc>
                <a:spcPct val="90000"/>
              </a:lnSpc>
              <a:spcBef>
                <a:spcPts val="1000"/>
              </a:spcBef>
              <a:buClr>
                <a:srgbClr val="000000"/>
              </a:buClr>
              <a:buSzPts val="3600"/>
              <a:buAutoNum type="romanUcPeriod"/>
              <a:defRPr sz="3600">
                <a:latin typeface="Avenir"/>
                <a:ea typeface="Avenir"/>
                <a:cs typeface="Avenir"/>
                <a:sym typeface="Avenir Roman"/>
              </a:defRPr>
            </a:pPr>
            <a:r>
              <a:rPr dirty="0"/>
              <a:t>A template s 20/76 agreement</a:t>
            </a:r>
          </a:p>
          <a:p>
            <a:pPr>
              <a:lnSpc>
                <a:spcPct val="90000"/>
              </a:lnSpc>
              <a:spcBef>
                <a:spcPts val="1000"/>
              </a:spcBef>
            </a:pPr>
            <a:endParaRPr sz="3600" dirty="0">
              <a:latin typeface="Avenir"/>
              <a:ea typeface="Avenir"/>
              <a:cs typeface="Avenir"/>
              <a:sym typeface="Avenir Roman"/>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93" name="Google Shape;250;gcbc30539ae_0_285"/>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94" name="Google Shape;251;gcbc30539ae_0_285"/>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95" name="Google Shape;252;gcbc30539ae_0_285"/>
          <p:cNvSpPr txBox="1"/>
          <p:nvPr/>
        </p:nvSpPr>
        <p:spPr>
          <a:xfrm>
            <a:off x="1047649" y="293175"/>
            <a:ext cx="9040802" cy="7985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rPr dirty="0"/>
              <a:t>A </a:t>
            </a:r>
            <a:r>
              <a:rPr lang="en-GB" dirty="0"/>
              <a:t>G</a:t>
            </a:r>
            <a:r>
              <a:rPr dirty="0" err="1"/>
              <a:t>uide</a:t>
            </a:r>
            <a:r>
              <a:rPr dirty="0"/>
              <a:t> to </a:t>
            </a:r>
            <a:r>
              <a:rPr lang="en-GB" dirty="0"/>
              <a:t>G</a:t>
            </a:r>
            <a:r>
              <a:rPr dirty="0" err="1"/>
              <a:t>ood</a:t>
            </a:r>
            <a:r>
              <a:rPr dirty="0"/>
              <a:t> </a:t>
            </a:r>
            <a:r>
              <a:rPr lang="en-GB" dirty="0"/>
              <a:t>P</a:t>
            </a:r>
            <a:r>
              <a:rPr dirty="0" err="1"/>
              <a:t>ractice</a:t>
            </a:r>
            <a:r>
              <a:rPr dirty="0"/>
              <a:t> </a:t>
            </a:r>
          </a:p>
        </p:txBody>
      </p:sp>
      <p:sp>
        <p:nvSpPr>
          <p:cNvPr id="296" name="Google Shape;253;gcbc30539ae_0_285"/>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297" name="Google Shape;254;gcbc30539ae_0_285"/>
          <p:cNvSpPr txBox="1"/>
          <p:nvPr/>
        </p:nvSpPr>
        <p:spPr>
          <a:xfrm>
            <a:off x="514350" y="1366950"/>
            <a:ext cx="11163300" cy="50088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defRPr sz="2400">
                <a:latin typeface="Avenir"/>
                <a:ea typeface="Avenir"/>
                <a:cs typeface="Avenir"/>
                <a:sym typeface="Avenir Roman"/>
              </a:defRPr>
            </a:pPr>
            <a:r>
              <a:t>S 20/76 are versatile, agile and essential provisions that allow LAs to provide appropriate support for children and their families. With this in mind:</a:t>
            </a:r>
          </a:p>
          <a:p>
            <a:pPr>
              <a:lnSpc>
                <a:spcPct val="90000"/>
              </a:lnSpc>
            </a:pPr>
            <a:endParaRPr sz="2400">
              <a:latin typeface="Avenir"/>
              <a:ea typeface="Avenir"/>
              <a:cs typeface="Avenir"/>
              <a:sym typeface="Avenir Roman"/>
            </a:endParaRPr>
          </a:p>
          <a:p>
            <a:pPr marL="685800" indent="-254000">
              <a:lnSpc>
                <a:spcPct val="90000"/>
              </a:lnSpc>
              <a:spcBef>
                <a:spcPts val="1000"/>
              </a:spcBef>
              <a:buClr>
                <a:srgbClr val="000000"/>
              </a:buClr>
              <a:buSzPts val="2400"/>
              <a:buFont typeface="Avenir Roman"/>
              <a:buChar char="•"/>
              <a:defRPr sz="2400">
                <a:latin typeface="Avenir"/>
                <a:ea typeface="Avenir"/>
                <a:cs typeface="Avenir"/>
                <a:sym typeface="Avenir Roman"/>
              </a:defRPr>
            </a:pPr>
            <a:r>
              <a:t>LAs should promote and support their front line social workers to comply with this guide</a:t>
            </a:r>
          </a:p>
          <a:p>
            <a:pPr marL="685800" indent="-254000">
              <a:lnSpc>
                <a:spcPct val="90000"/>
              </a:lnSpc>
              <a:spcBef>
                <a:spcPts val="1000"/>
              </a:spcBef>
              <a:buClr>
                <a:srgbClr val="000000"/>
              </a:buClr>
              <a:buSzPts val="2400"/>
              <a:buFont typeface="Avenir Roman"/>
              <a:buChar char="•"/>
              <a:defRPr sz="2400">
                <a:latin typeface="Avenir"/>
                <a:ea typeface="Avenir"/>
                <a:cs typeface="Avenir"/>
                <a:sym typeface="Avenir Roman"/>
              </a:defRPr>
            </a:pPr>
            <a:r>
              <a:t>Within each LA the use of s 20/76 should be monitored by a senior manager</a:t>
            </a:r>
          </a:p>
          <a:p>
            <a:pPr marL="685800" indent="-254000">
              <a:lnSpc>
                <a:spcPct val="90000"/>
              </a:lnSpc>
              <a:spcBef>
                <a:spcPts val="1000"/>
              </a:spcBef>
              <a:buClr>
                <a:srgbClr val="000000"/>
              </a:buClr>
              <a:buSzPts val="2400"/>
              <a:buFont typeface="Avenir Roman"/>
              <a:buChar char="•"/>
              <a:defRPr sz="2400">
                <a:latin typeface="Avenir"/>
                <a:ea typeface="Avenir"/>
                <a:cs typeface="Avenir"/>
                <a:sym typeface="Avenir Roman"/>
              </a:defRPr>
            </a:pPr>
            <a:r>
              <a:t>Each family must be assessed on that family’s individual needs and circumstances</a:t>
            </a:r>
          </a:p>
          <a:p>
            <a:pPr marL="685800" indent="-254000">
              <a:lnSpc>
                <a:spcPct val="90000"/>
              </a:lnSpc>
              <a:spcBef>
                <a:spcPts val="1000"/>
              </a:spcBef>
              <a:buClr>
                <a:srgbClr val="000000"/>
              </a:buClr>
              <a:buSzPts val="2400"/>
              <a:buFont typeface="Avenir Roman"/>
              <a:buChar char="•"/>
              <a:defRPr sz="2400">
                <a:latin typeface="Avenir"/>
                <a:ea typeface="Avenir"/>
                <a:cs typeface="Avenir"/>
                <a:sym typeface="Avenir Roman"/>
              </a:defRPr>
            </a:pPr>
            <a:r>
              <a:t>Working in partnership with the family is an essential part of s 20/76</a:t>
            </a:r>
          </a:p>
          <a:p>
            <a:pPr marL="685800" indent="-254000">
              <a:lnSpc>
                <a:spcPct val="90000"/>
              </a:lnSpc>
              <a:spcBef>
                <a:spcPts val="1000"/>
              </a:spcBef>
              <a:buClr>
                <a:srgbClr val="000000"/>
              </a:buClr>
              <a:buSzPts val="2400"/>
              <a:buFont typeface="Avenir Roman"/>
              <a:buChar char="•"/>
              <a:defRPr sz="2400">
                <a:latin typeface="Avenir"/>
                <a:ea typeface="Avenir"/>
                <a:cs typeface="Avenir"/>
                <a:sym typeface="Avenir Roman"/>
              </a:defRPr>
            </a:pPr>
            <a:r>
              <a:t>In each case take the steps that are set out in the guide to good practice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99" name="Google Shape;259;gcbc30539ae_0_293"/>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00" name="Google Shape;260;gcbc30539ae_0_293"/>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01" name="Google Shape;261;gcbc30539ae_0_293"/>
          <p:cNvSpPr txBox="1"/>
          <p:nvPr/>
        </p:nvSpPr>
        <p:spPr>
          <a:xfrm>
            <a:off x="1047649" y="293175"/>
            <a:ext cx="9040802" cy="7985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rPr dirty="0"/>
              <a:t>The </a:t>
            </a:r>
            <a:r>
              <a:rPr lang="en-GB" dirty="0"/>
              <a:t>F</a:t>
            </a:r>
            <a:r>
              <a:rPr dirty="0" err="1"/>
              <a:t>amily</a:t>
            </a:r>
            <a:r>
              <a:rPr dirty="0"/>
              <a:t> and </a:t>
            </a:r>
            <a:r>
              <a:rPr lang="en-GB" dirty="0"/>
              <a:t>S</a:t>
            </a:r>
            <a:r>
              <a:rPr dirty="0"/>
              <a:t> 20/ 76</a:t>
            </a:r>
          </a:p>
        </p:txBody>
      </p:sp>
      <p:sp>
        <p:nvSpPr>
          <p:cNvPr id="302" name="Google Shape;262;gcbc30539ae_0_293"/>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303" name="Google Shape;263;gcbc30539ae_0_293"/>
          <p:cNvSpPr txBox="1"/>
          <p:nvPr/>
        </p:nvSpPr>
        <p:spPr>
          <a:xfrm>
            <a:off x="442199" y="1315312"/>
            <a:ext cx="11575502" cy="46814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defRPr sz="2200">
                <a:latin typeface="Avenir"/>
                <a:ea typeface="Avenir"/>
                <a:cs typeface="Avenir"/>
                <a:sym typeface="Avenir Roman"/>
              </a:defRPr>
            </a:pPr>
            <a:r>
              <a:rPr dirty="0"/>
              <a:t>Engage and follow the core principles:</a:t>
            </a:r>
          </a:p>
          <a:p>
            <a:pPr marL="228600" indent="-2413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dirty="0"/>
              <a:t>Identify the context and purpose why s 20/76 is being considered. Is it a short-term issue (assessment or respite) or to address longer-term issues such as education?</a:t>
            </a:r>
          </a:p>
          <a:p>
            <a:pPr marL="228600" indent="-2413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dirty="0"/>
              <a:t>Have particular regard to the child’s age. You may consider them in the following groups:</a:t>
            </a:r>
          </a:p>
          <a:p>
            <a:pPr marL="800100" lvl="1" indent="-355600">
              <a:lnSpc>
                <a:spcPct val="90000"/>
              </a:lnSpc>
              <a:spcBef>
                <a:spcPts val="500"/>
              </a:spcBef>
              <a:buClr>
                <a:srgbClr val="000000"/>
              </a:buClr>
              <a:buSzPts val="2200"/>
              <a:buAutoNum type="alphaLcPeriod"/>
              <a:defRPr sz="2200">
                <a:latin typeface="Avenir"/>
                <a:ea typeface="Avenir"/>
                <a:cs typeface="Avenir"/>
                <a:sym typeface="Avenir Roman"/>
              </a:defRPr>
            </a:pPr>
            <a:r>
              <a:rPr dirty="0"/>
              <a:t>Newborn and very young babies;</a:t>
            </a:r>
          </a:p>
          <a:p>
            <a:pPr marL="800100" lvl="1" indent="-355600">
              <a:lnSpc>
                <a:spcPct val="90000"/>
              </a:lnSpc>
              <a:spcBef>
                <a:spcPts val="500"/>
              </a:spcBef>
              <a:buClr>
                <a:srgbClr val="000000"/>
              </a:buClr>
              <a:buSzPts val="2200"/>
              <a:buAutoNum type="alphaLcPeriod"/>
              <a:defRPr sz="2200">
                <a:latin typeface="Avenir"/>
                <a:ea typeface="Avenir"/>
                <a:cs typeface="Avenir"/>
                <a:sym typeface="Avenir Roman"/>
              </a:defRPr>
            </a:pPr>
            <a:r>
              <a:rPr dirty="0"/>
              <a:t>Toddlers up to five years old;</a:t>
            </a:r>
          </a:p>
          <a:p>
            <a:pPr marL="800100" lvl="1" indent="-355600">
              <a:lnSpc>
                <a:spcPct val="90000"/>
              </a:lnSpc>
              <a:spcBef>
                <a:spcPts val="500"/>
              </a:spcBef>
              <a:buClr>
                <a:srgbClr val="000000"/>
              </a:buClr>
              <a:buSzPts val="2200"/>
              <a:buAutoNum type="alphaLcPeriod"/>
              <a:defRPr sz="2200">
                <a:latin typeface="Avenir"/>
                <a:ea typeface="Avenir"/>
                <a:cs typeface="Avenir"/>
                <a:sym typeface="Avenir Roman"/>
              </a:defRPr>
            </a:pPr>
            <a:r>
              <a:rPr dirty="0"/>
              <a:t>Five/six years to pre teens;</a:t>
            </a:r>
          </a:p>
          <a:p>
            <a:pPr marL="800100" lvl="1" indent="-355600">
              <a:lnSpc>
                <a:spcPct val="90000"/>
              </a:lnSpc>
              <a:spcBef>
                <a:spcPts val="500"/>
              </a:spcBef>
              <a:buClr>
                <a:srgbClr val="000000"/>
              </a:buClr>
              <a:buSzPts val="2200"/>
              <a:buAutoNum type="alphaLcPeriod"/>
              <a:defRPr sz="2200">
                <a:latin typeface="Avenir"/>
                <a:ea typeface="Avenir"/>
                <a:cs typeface="Avenir"/>
                <a:sym typeface="Avenir Roman"/>
              </a:defRPr>
            </a:pPr>
            <a:r>
              <a:rPr dirty="0"/>
              <a:t>Teens to sixteen;</a:t>
            </a:r>
          </a:p>
          <a:p>
            <a:pPr marL="800100" lvl="1" indent="-355600">
              <a:lnSpc>
                <a:spcPct val="90000"/>
              </a:lnSpc>
              <a:spcBef>
                <a:spcPts val="500"/>
              </a:spcBef>
              <a:buClr>
                <a:srgbClr val="000000"/>
              </a:buClr>
              <a:buSzPts val="2200"/>
              <a:buAutoNum type="alphaLcPeriod"/>
              <a:defRPr sz="2200">
                <a:latin typeface="Avenir"/>
                <a:ea typeface="Avenir"/>
                <a:cs typeface="Avenir"/>
                <a:sym typeface="Avenir Roman"/>
              </a:defRPr>
            </a:pPr>
            <a:r>
              <a:rPr dirty="0"/>
              <a:t>Sixteen +</a:t>
            </a:r>
          </a:p>
          <a:p>
            <a:pPr marL="228600" indent="-2413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dirty="0"/>
              <a:t>Ensure that the voice of the child is clearly identified, considered and noted</a:t>
            </a:r>
          </a:p>
          <a:p>
            <a:pPr marL="228600" indent="-2413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dirty="0"/>
              <a:t>Please note that separation of a newborn from a parent under these provisions is scarcely appropriate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05" name="Google Shape;268;gcbc30539ae_0_301"/>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06" name="Google Shape;269;gcbc30539ae_0_301"/>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07" name="Google Shape;270;gcbc30539ae_0_301"/>
          <p:cNvSpPr txBox="1"/>
          <p:nvPr/>
        </p:nvSpPr>
        <p:spPr>
          <a:xfrm>
            <a:off x="1047649" y="293175"/>
            <a:ext cx="9040802" cy="916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t>Immigration</a:t>
            </a:r>
          </a:p>
        </p:txBody>
      </p:sp>
      <p:sp>
        <p:nvSpPr>
          <p:cNvPr id="308" name="Google Shape;271;gcbc30539ae_0_301"/>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309" name="Google Shape;272;gcbc30539ae_0_301"/>
          <p:cNvSpPr txBox="1"/>
          <p:nvPr/>
        </p:nvSpPr>
        <p:spPr>
          <a:xfrm>
            <a:off x="553049" y="1218524"/>
            <a:ext cx="11085902" cy="47321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73050" algn="just">
              <a:lnSpc>
                <a:spcPct val="90000"/>
              </a:lnSpc>
              <a:buClr>
                <a:srgbClr val="000000"/>
              </a:buClr>
              <a:buSzPts val="2500"/>
              <a:buFont typeface="Avenir Roman"/>
              <a:buChar char="•"/>
              <a:defRPr sz="2500">
                <a:latin typeface="Avenir"/>
                <a:ea typeface="Avenir"/>
                <a:cs typeface="Avenir"/>
                <a:sym typeface="Avenir Roman"/>
              </a:defRPr>
            </a:pPr>
            <a:r>
              <a:rPr dirty="0"/>
              <a:t>This can be a very important consideration in some cases</a:t>
            </a:r>
            <a:r>
              <a:rPr lang="en-GB" dirty="0"/>
              <a:t>: </a:t>
            </a:r>
            <a:r>
              <a:rPr dirty="0"/>
              <a:t>see the guidance on this issue at paragraphs 154-157 of the main report</a:t>
            </a:r>
          </a:p>
          <a:p>
            <a:pPr marL="228600" indent="-273050" algn="just">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Be sure to address this issue as early as possible. This may impact on the type of assessments or even the question of an assessment being undertaken</a:t>
            </a:r>
          </a:p>
          <a:p>
            <a:pPr marL="228600" indent="-273050" algn="just">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Remember that children may have </a:t>
            </a:r>
            <a:r>
              <a:rPr lang="en-GB" dirty="0"/>
              <a:t>a </a:t>
            </a:r>
            <a:r>
              <a:rPr dirty="0"/>
              <a:t>different immigration status to their parents and within the family different members may have different status</a:t>
            </a:r>
            <a:r>
              <a:rPr lang="en-GB" dirty="0"/>
              <a:t>es</a:t>
            </a:r>
            <a:endParaRPr dirty="0"/>
          </a:p>
          <a:p>
            <a:pPr marL="228600" indent="-273050" algn="just">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Immigration and cultural issues are different considerations but sometimes connected.</a:t>
            </a:r>
            <a:r>
              <a:rPr lang="en-GB" dirty="0"/>
              <a:t> </a:t>
            </a:r>
            <a:r>
              <a:rPr dirty="0"/>
              <a:t>Check with the family before you alert the consulate of the relevant country. In some cases this may pose additional risks to the family or the extended family who continue to live in the country of birth</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11" name="Google Shape;277;gcbc30539ae_0_309"/>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12" name="Google Shape;278;gcbc30539ae_0_309"/>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13" name="Google Shape;279;gcbc30539ae_0_309"/>
          <p:cNvSpPr txBox="1"/>
          <p:nvPr/>
        </p:nvSpPr>
        <p:spPr>
          <a:xfrm>
            <a:off x="1047649" y="199274"/>
            <a:ext cx="9040802" cy="91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t>Consent and Consultation</a:t>
            </a:r>
          </a:p>
        </p:txBody>
      </p:sp>
      <p:sp>
        <p:nvSpPr>
          <p:cNvPr id="314" name="Google Shape;280;gcbc30539ae_0_309"/>
          <p:cNvSpPr/>
          <p:nvPr/>
        </p:nvSpPr>
        <p:spPr>
          <a:xfrm>
            <a:off x="0" y="985874"/>
            <a:ext cx="7543800" cy="129902"/>
          </a:xfrm>
          <a:prstGeom prst="rect">
            <a:avLst/>
          </a:prstGeom>
          <a:solidFill>
            <a:srgbClr val="D9EAD3"/>
          </a:solidFill>
          <a:ln w="12700">
            <a:miter lim="400000"/>
          </a:ln>
        </p:spPr>
        <p:txBody>
          <a:bodyPr lIns="0" tIns="0" rIns="0" bIns="0" anchor="ctr"/>
          <a:lstStyle/>
          <a:p>
            <a:pPr>
              <a:defRPr sz="1900"/>
            </a:pPr>
            <a:endParaRPr/>
          </a:p>
        </p:txBody>
      </p:sp>
      <p:sp>
        <p:nvSpPr>
          <p:cNvPr id="315" name="Google Shape;281;gcbc30539ae_0_309"/>
          <p:cNvSpPr txBox="1"/>
          <p:nvPr/>
        </p:nvSpPr>
        <p:spPr>
          <a:xfrm>
            <a:off x="494250" y="1181824"/>
            <a:ext cx="11203500" cy="49042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47650">
              <a:lnSpc>
                <a:spcPct val="90000"/>
              </a:lnSpc>
              <a:buClr>
                <a:srgbClr val="000000"/>
              </a:buClr>
              <a:buSzPts val="2100"/>
              <a:buFont typeface="Avenir Roman"/>
              <a:buChar char="•"/>
              <a:defRPr sz="2100">
                <a:latin typeface="Avenir"/>
                <a:ea typeface="Avenir"/>
                <a:cs typeface="Avenir"/>
                <a:sym typeface="Avenir Roman"/>
              </a:defRPr>
            </a:pPr>
            <a:r>
              <a:rPr dirty="0"/>
              <a:t>Identify who holds PR, locate and consult</a:t>
            </a:r>
            <a:endParaRPr sz="2900" dirty="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rPr dirty="0"/>
              <a:t>Satisfy yourself that the person giving or withholding consent has capacity to do so [ss 1-3 Mental Capacity Act (2005)]. If there are doubts about capacity take no further steps until this issue has been addressed</a:t>
            </a:r>
            <a:endParaRPr sz="2900" dirty="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rPr dirty="0"/>
              <a:t>If a person has capacity but has additional needs, ensure that those needs are met and supported. This may be by referrals to adult services, independent advocacy or intermediary services</a:t>
            </a:r>
            <a:endParaRPr sz="2900" dirty="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rPr dirty="0"/>
              <a:t>Timing is crucial. Plan ahead and give the family as much time as possible to consider this. With expectant parents, this may begin before the birth of the child. However, consent to accommodate cannot be given until the child is born</a:t>
            </a:r>
            <a:endParaRPr sz="2900" dirty="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rPr dirty="0"/>
              <a:t>Take special care with expectant mothers or those who have recently given birth. They may require additional support</a:t>
            </a:r>
            <a:endParaRPr sz="2900" dirty="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rPr dirty="0"/>
              <a:t>Make sure that </a:t>
            </a:r>
            <a:r>
              <a:rPr lang="en-GB" dirty="0"/>
              <a:t>those </a:t>
            </a:r>
            <a:r>
              <a:rPr dirty="0"/>
              <a:t>consulted ha</a:t>
            </a:r>
            <a:r>
              <a:rPr lang="en-GB" dirty="0" err="1"/>
              <a:t>ve</a:t>
            </a:r>
            <a:r>
              <a:rPr dirty="0"/>
              <a:t> been given all of the relevant information in an accessible and understandable format and language</a:t>
            </a:r>
            <a:endParaRPr sz="2600"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17" name="Google Shape;286;gcbc30539ae_0_317"/>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18" name="Google Shape;287;gcbc30539ae_0_317"/>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19" name="Google Shape;288;gcbc30539ae_0_317"/>
          <p:cNvSpPr txBox="1"/>
          <p:nvPr/>
        </p:nvSpPr>
        <p:spPr>
          <a:xfrm>
            <a:off x="1047649" y="199274"/>
            <a:ext cx="9040802" cy="916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t>Consent and Consultation (cont.)</a:t>
            </a:r>
          </a:p>
        </p:txBody>
      </p:sp>
      <p:sp>
        <p:nvSpPr>
          <p:cNvPr id="320" name="Google Shape;289;gcbc30539ae_0_317"/>
          <p:cNvSpPr/>
          <p:nvPr/>
        </p:nvSpPr>
        <p:spPr>
          <a:xfrm>
            <a:off x="0" y="985874"/>
            <a:ext cx="8686800" cy="129902"/>
          </a:xfrm>
          <a:prstGeom prst="rect">
            <a:avLst/>
          </a:prstGeom>
          <a:solidFill>
            <a:srgbClr val="D9EAD3"/>
          </a:solidFill>
          <a:ln w="12700">
            <a:miter lim="400000"/>
          </a:ln>
        </p:spPr>
        <p:txBody>
          <a:bodyPr lIns="0" tIns="0" rIns="0" bIns="0" anchor="ctr"/>
          <a:lstStyle/>
          <a:p>
            <a:pPr>
              <a:defRPr sz="1900"/>
            </a:pPr>
            <a:endParaRPr/>
          </a:p>
        </p:txBody>
      </p:sp>
      <p:sp>
        <p:nvSpPr>
          <p:cNvPr id="321" name="Google Shape;290;gcbc30539ae_0_317"/>
          <p:cNvSpPr txBox="1"/>
          <p:nvPr/>
        </p:nvSpPr>
        <p:spPr>
          <a:xfrm>
            <a:off x="494249" y="1181824"/>
            <a:ext cx="11556302" cy="5051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38125">
              <a:lnSpc>
                <a:spcPct val="90000"/>
              </a:lnSpc>
              <a:buClr>
                <a:srgbClr val="000000"/>
              </a:buClr>
              <a:buSzPts val="2000"/>
              <a:buFont typeface="Avenir Roman"/>
              <a:buChar char="•"/>
              <a:defRPr sz="2000">
                <a:latin typeface="Avenir"/>
                <a:ea typeface="Avenir"/>
                <a:cs typeface="Avenir"/>
                <a:sym typeface="Avenir Roman"/>
              </a:defRPr>
            </a:pPr>
            <a:r>
              <a:rPr dirty="0"/>
              <a:t>Make sure that the relevant PR holder understands the consequences of giving consent and that they can withdraw consent at any time</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Consent must not be given under duress or in the face of a threat (disguised or otherwise) to issue court proceedings</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Consent is a positive act. Do </a:t>
            </a:r>
            <a:r>
              <a:rPr u="sng" dirty="0"/>
              <a:t>not</a:t>
            </a:r>
            <a:r>
              <a:rPr dirty="0"/>
              <a:t> treat silence, lack of objection or acquiescence as consent</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Consent must be given prior to or at time of accommodation. It cannot be given retrospectively</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Where possible, those holding PR should have access to legal advice</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Agree the purpose and duration of the accommodation in advance. In case of an emergency, agree this as soon as possible. This may be amended during regular reviews</a:t>
            </a:r>
            <a:endParaRPr sz="2800" dirty="0"/>
          </a:p>
          <a:p>
            <a:pPr marL="228600" indent="-238125">
              <a:lnSpc>
                <a:spcPct val="90000"/>
              </a:lnSpc>
              <a:spcBef>
                <a:spcPts val="1000"/>
              </a:spcBef>
              <a:buClr>
                <a:srgbClr val="000000"/>
              </a:buClr>
              <a:buSzPts val="2000"/>
              <a:buFont typeface="Avenir Roman"/>
              <a:buChar char="•"/>
              <a:defRPr sz="2000">
                <a:latin typeface="Avenir"/>
                <a:ea typeface="Avenir"/>
                <a:cs typeface="Avenir"/>
                <a:sym typeface="Avenir Roman"/>
              </a:defRPr>
            </a:pPr>
            <a:r>
              <a:rPr dirty="0"/>
              <a:t>Record the agreement in writing. The template for this agreement (</a:t>
            </a:r>
            <a:r>
              <a:rPr u="sng" dirty="0">
                <a:solidFill>
                  <a:srgbClr val="0563C1"/>
                </a:solidFill>
                <a:uFill>
                  <a:solidFill>
                    <a:srgbClr val="0563C1"/>
                  </a:solidFill>
                </a:uFill>
                <a:hlinkClick r:id="rId2"/>
              </a:rPr>
              <a:t>https://www.judiciary.uk/publications/message-from-the-president-of-the-family-division-publication-of-the-presidents-public-law-working-group-report</a:t>
            </a:r>
            <a:r>
              <a:rPr u="sng" dirty="0">
                <a:solidFill>
                  <a:srgbClr val="0563C1"/>
                </a:solidFill>
                <a:uFill>
                  <a:solidFill>
                    <a:srgbClr val="0563C1"/>
                  </a:solidFill>
                </a:uFill>
                <a:hlinkClick r:id="rId3"/>
              </a:rPr>
              <a:t>/</a:t>
            </a:r>
            <a:r>
              <a:rPr dirty="0"/>
              <a:t>) is designed to </a:t>
            </a:r>
            <a:r>
              <a:rPr dirty="0" err="1"/>
              <a:t>maximise</a:t>
            </a:r>
            <a:r>
              <a:rPr dirty="0"/>
              <a:t> compliance with this practice guide. It may prove to be important evidence</a:t>
            </a:r>
            <a:endParaRPr sz="2800" dirty="0"/>
          </a:p>
          <a:p>
            <a:pPr indent="228600">
              <a:lnSpc>
                <a:spcPct val="90000"/>
              </a:lnSpc>
              <a:spcBef>
                <a:spcPts val="1000"/>
              </a:spcBef>
            </a:pPr>
            <a:endParaRPr sz="2600" dirty="0">
              <a:latin typeface="Avenir"/>
              <a:ea typeface="Avenir"/>
              <a:cs typeface="Avenir"/>
              <a:sym typeface="Avenir Roman"/>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23" name="Google Shape;295;gcbc30539ae_0_325"/>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24" name="Google Shape;296;gcbc30539ae_0_325"/>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25" name="Google Shape;297;gcbc30539ae_0_325"/>
          <p:cNvSpPr txBox="1"/>
          <p:nvPr/>
        </p:nvSpPr>
        <p:spPr>
          <a:xfrm>
            <a:off x="1276249" y="293175"/>
            <a:ext cx="9040802" cy="9169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t>Reviews </a:t>
            </a:r>
          </a:p>
        </p:txBody>
      </p:sp>
      <p:sp>
        <p:nvSpPr>
          <p:cNvPr id="326" name="Google Shape;298;gcbc30539ae_0_325"/>
          <p:cNvSpPr/>
          <p:nvPr/>
        </p:nvSpPr>
        <p:spPr>
          <a:xfrm>
            <a:off x="-1" y="1084200"/>
            <a:ext cx="5878202" cy="129901"/>
          </a:xfrm>
          <a:prstGeom prst="rect">
            <a:avLst/>
          </a:prstGeom>
          <a:solidFill>
            <a:srgbClr val="D9EAD3"/>
          </a:solidFill>
          <a:ln w="12700">
            <a:miter lim="400000"/>
          </a:ln>
        </p:spPr>
        <p:txBody>
          <a:bodyPr lIns="0" tIns="0" rIns="0" bIns="0" anchor="ctr"/>
          <a:lstStyle/>
          <a:p>
            <a:pPr>
              <a:defRPr sz="1900"/>
            </a:pPr>
            <a:endParaRPr/>
          </a:p>
        </p:txBody>
      </p:sp>
      <p:sp>
        <p:nvSpPr>
          <p:cNvPr id="327" name="Google Shape;299;gcbc30539ae_0_325"/>
          <p:cNvSpPr txBox="1"/>
          <p:nvPr/>
        </p:nvSpPr>
        <p:spPr>
          <a:xfrm>
            <a:off x="553049" y="1414450"/>
            <a:ext cx="11085902" cy="57403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73050">
              <a:lnSpc>
                <a:spcPct val="90000"/>
              </a:lnSpc>
              <a:buClr>
                <a:srgbClr val="000000"/>
              </a:buClr>
              <a:buSzPts val="2500"/>
              <a:buFont typeface="Avenir Roman"/>
              <a:buChar char="•"/>
              <a:defRPr sz="2500">
                <a:latin typeface="Avenir"/>
                <a:ea typeface="Avenir"/>
                <a:cs typeface="Avenir"/>
                <a:sym typeface="Avenir Roman"/>
              </a:defRPr>
            </a:pPr>
            <a:r>
              <a:rPr dirty="0"/>
              <a:t>The purpose and duration of accommodation must be regularly reviewed</a:t>
            </a:r>
            <a:endParaRPr sz="3300" dirty="0"/>
          </a:p>
          <a:p>
            <a:pPr marL="228600" indent="-273050">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Agree the frequency in advance. This may change at each review with the changing needs of the family</a:t>
            </a:r>
            <a:endParaRPr sz="3300" dirty="0"/>
          </a:p>
          <a:p>
            <a:pPr marL="228600" indent="-273050">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The accommodation must be reviewed as soon as practicable following a material change in the circumstances of the child or the family</a:t>
            </a:r>
            <a:endParaRPr sz="3300" dirty="0"/>
          </a:p>
          <a:p>
            <a:pPr marL="228600" indent="-273050">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Be clear that those who are agreeing to accommodation may ask for a review at any time </a:t>
            </a:r>
            <a:endParaRPr sz="3300" dirty="0"/>
          </a:p>
          <a:p>
            <a:pPr marL="228600" indent="-273050">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The reviews should be chaired by an IRO</a:t>
            </a:r>
            <a:endParaRPr sz="3300" dirty="0"/>
          </a:p>
          <a:p>
            <a:pPr marL="228600" indent="-273050">
              <a:lnSpc>
                <a:spcPct val="90000"/>
              </a:lnSpc>
              <a:spcBef>
                <a:spcPts val="1000"/>
              </a:spcBef>
              <a:buClr>
                <a:srgbClr val="000000"/>
              </a:buClr>
              <a:buSzPts val="2500"/>
              <a:buFont typeface="Avenir Roman"/>
              <a:buChar char="•"/>
              <a:defRPr sz="2500">
                <a:latin typeface="Avenir"/>
                <a:ea typeface="Avenir"/>
                <a:cs typeface="Avenir"/>
                <a:sym typeface="Avenir Roman"/>
              </a:defRPr>
            </a:pPr>
            <a:r>
              <a:rPr dirty="0"/>
              <a:t>During the period of accommodation, the needs of the child (including but not limited to educational, psychological and therapeutic) must be regularly reviewed and provided for</a:t>
            </a:r>
            <a:endParaRPr sz="30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29" name="Google Shape;304;gcbc30539ae_0_333"/>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30" name="Google Shape;305;gcbc30539ae_0_333"/>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31" name="Google Shape;306;gcbc30539ae_0_333"/>
          <p:cNvSpPr txBox="1"/>
          <p:nvPr/>
        </p:nvSpPr>
        <p:spPr>
          <a:xfrm>
            <a:off x="1709549" y="196375"/>
            <a:ext cx="9040801" cy="7985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rPr dirty="0"/>
              <a:t>PR and </a:t>
            </a:r>
            <a:r>
              <a:rPr lang="en-GB" dirty="0"/>
              <a:t>s</a:t>
            </a:r>
            <a:r>
              <a:rPr dirty="0"/>
              <a:t> 20/76</a:t>
            </a:r>
          </a:p>
        </p:txBody>
      </p:sp>
      <p:sp>
        <p:nvSpPr>
          <p:cNvPr id="332" name="Google Shape;307;gcbc30539ae_0_333"/>
          <p:cNvSpPr/>
          <p:nvPr/>
        </p:nvSpPr>
        <p:spPr>
          <a:xfrm>
            <a:off x="0" y="1084200"/>
            <a:ext cx="6629400" cy="129901"/>
          </a:xfrm>
          <a:prstGeom prst="rect">
            <a:avLst/>
          </a:prstGeom>
          <a:solidFill>
            <a:srgbClr val="D9EAD3"/>
          </a:solidFill>
          <a:ln w="12700">
            <a:miter lim="400000"/>
          </a:ln>
        </p:spPr>
        <p:txBody>
          <a:bodyPr lIns="0" tIns="0" rIns="0" bIns="0" anchor="ctr"/>
          <a:lstStyle/>
          <a:p>
            <a:pPr>
              <a:defRPr sz="1900"/>
            </a:pPr>
            <a:endParaRPr/>
          </a:p>
        </p:txBody>
      </p:sp>
      <p:sp>
        <p:nvSpPr>
          <p:cNvPr id="333" name="Google Shape;308;gcbc30539ae_0_333"/>
          <p:cNvSpPr txBox="1"/>
          <p:nvPr/>
        </p:nvSpPr>
        <p:spPr>
          <a:xfrm>
            <a:off x="442199" y="1315313"/>
            <a:ext cx="11575502" cy="54177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defRPr sz="3100">
                <a:latin typeface="Avenir"/>
                <a:ea typeface="Avenir"/>
                <a:cs typeface="Avenir"/>
                <a:sym typeface="Avenir Roman"/>
              </a:defRPr>
            </a:pPr>
            <a:r>
              <a:t>Those with PR retain their PR during the period of accommodation</a:t>
            </a:r>
            <a:endParaRPr sz="3900"/>
          </a:p>
          <a:p>
            <a:pPr marL="228600" indent="-298450">
              <a:lnSpc>
                <a:spcPct val="90000"/>
              </a:lnSpc>
              <a:spcBef>
                <a:spcPts val="1000"/>
              </a:spcBef>
              <a:buClr>
                <a:srgbClr val="000000"/>
              </a:buClr>
              <a:buSzPts val="3100"/>
              <a:buFont typeface="Avenir Roman"/>
              <a:buChar char="•"/>
              <a:defRPr sz="3100">
                <a:latin typeface="Avenir"/>
                <a:ea typeface="Avenir"/>
                <a:cs typeface="Avenir"/>
                <a:sym typeface="Avenir Roman"/>
              </a:defRPr>
            </a:pPr>
            <a:r>
              <a:t>The person with PR who consents to accommodation delegates the exercise of his/her PR for the day-to-day tasks but must be kept informed about his/her child</a:t>
            </a:r>
            <a:endParaRPr sz="3900"/>
          </a:p>
          <a:p>
            <a:pPr marL="228600" indent="-298450">
              <a:lnSpc>
                <a:spcPct val="90000"/>
              </a:lnSpc>
              <a:spcBef>
                <a:spcPts val="1000"/>
              </a:spcBef>
              <a:buClr>
                <a:srgbClr val="000000"/>
              </a:buClr>
              <a:buSzPts val="3100"/>
              <a:buFont typeface="Avenir Roman"/>
              <a:buChar char="•"/>
              <a:defRPr sz="3100">
                <a:latin typeface="Avenir"/>
                <a:ea typeface="Avenir"/>
                <a:cs typeface="Avenir"/>
                <a:sym typeface="Avenir Roman"/>
              </a:defRPr>
            </a:pPr>
            <a:r>
              <a:t>The LA cannot interfere with the PR holders’ exercise of PR even if in the circumstances it deems that PR is unreasonably exercised</a:t>
            </a:r>
            <a:endParaRPr sz="3900"/>
          </a:p>
          <a:p>
            <a:pPr marL="228600" indent="-298450">
              <a:lnSpc>
                <a:spcPct val="90000"/>
              </a:lnSpc>
              <a:spcBef>
                <a:spcPts val="1000"/>
              </a:spcBef>
              <a:buClr>
                <a:srgbClr val="000000"/>
              </a:buClr>
              <a:buSzPts val="3100"/>
              <a:buFont typeface="Avenir Roman"/>
              <a:buChar char="•"/>
              <a:defRPr sz="3100">
                <a:latin typeface="Avenir"/>
                <a:ea typeface="Avenir"/>
                <a:cs typeface="Avenir"/>
                <a:sym typeface="Avenir Roman"/>
              </a:defRPr>
            </a:pPr>
            <a:r>
              <a:t>If consent is withdrawn, the child must be returned immediately</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35" name="Google Shape;313;gcbc30539ae_0_341"/>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36" name="Google Shape;314;gcbc30539ae_0_341"/>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37" name="Google Shape;315;gcbc30539ae_0_341"/>
          <p:cNvSpPr txBox="1"/>
          <p:nvPr/>
        </p:nvSpPr>
        <p:spPr>
          <a:xfrm>
            <a:off x="442200" y="326999"/>
            <a:ext cx="10432500" cy="713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just">
              <a:lnSpc>
                <a:spcPct val="90000"/>
              </a:lnSpc>
              <a:defRPr sz="3300">
                <a:latin typeface="Avenir"/>
                <a:ea typeface="Avenir"/>
                <a:cs typeface="Avenir"/>
                <a:sym typeface="Avenir Roman"/>
              </a:defRPr>
            </a:lvl1pPr>
          </a:lstStyle>
          <a:p>
            <a:r>
              <a:rPr dirty="0"/>
              <a:t>Some </a:t>
            </a:r>
            <a:r>
              <a:rPr lang="en-GB" dirty="0"/>
              <a:t>E</a:t>
            </a:r>
            <a:r>
              <a:rPr dirty="0" err="1"/>
              <a:t>xamples</a:t>
            </a:r>
            <a:r>
              <a:rPr dirty="0"/>
              <a:t> of </a:t>
            </a:r>
            <a:r>
              <a:rPr lang="en-GB" dirty="0"/>
              <a:t>A</a:t>
            </a:r>
            <a:r>
              <a:rPr dirty="0" err="1"/>
              <a:t>ppropriate</a:t>
            </a:r>
            <a:r>
              <a:rPr dirty="0"/>
              <a:t> </a:t>
            </a:r>
            <a:r>
              <a:rPr lang="en-GB" dirty="0"/>
              <a:t>U</a:t>
            </a:r>
            <a:r>
              <a:rPr dirty="0" err="1"/>
              <a:t>ses</a:t>
            </a:r>
            <a:r>
              <a:rPr dirty="0"/>
              <a:t> of </a:t>
            </a:r>
            <a:r>
              <a:rPr lang="en-GB" dirty="0"/>
              <a:t>S</a:t>
            </a:r>
            <a:r>
              <a:rPr dirty="0"/>
              <a:t> 20/76</a:t>
            </a:r>
            <a:endParaRPr sz="4900" dirty="0"/>
          </a:p>
        </p:txBody>
      </p:sp>
      <p:sp>
        <p:nvSpPr>
          <p:cNvPr id="338" name="Google Shape;316;gcbc30539ae_0_341"/>
          <p:cNvSpPr/>
          <p:nvPr/>
        </p:nvSpPr>
        <p:spPr>
          <a:xfrm>
            <a:off x="-1" y="1084200"/>
            <a:ext cx="8719502" cy="129901"/>
          </a:xfrm>
          <a:prstGeom prst="rect">
            <a:avLst/>
          </a:prstGeom>
          <a:solidFill>
            <a:srgbClr val="D9EAD3"/>
          </a:solidFill>
          <a:ln w="12700">
            <a:miter lim="400000"/>
          </a:ln>
        </p:spPr>
        <p:txBody>
          <a:bodyPr lIns="0" tIns="0" rIns="0" bIns="0" anchor="ctr"/>
          <a:lstStyle/>
          <a:p>
            <a:pPr>
              <a:defRPr sz="1900"/>
            </a:pPr>
            <a:endParaRPr/>
          </a:p>
        </p:txBody>
      </p:sp>
      <p:sp>
        <p:nvSpPr>
          <p:cNvPr id="339" name="Google Shape;317;gcbc30539ae_0_341"/>
          <p:cNvSpPr txBox="1"/>
          <p:nvPr/>
        </p:nvSpPr>
        <p:spPr>
          <a:xfrm>
            <a:off x="1160649" y="1302250"/>
            <a:ext cx="11575502" cy="52133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47650">
              <a:lnSpc>
                <a:spcPct val="90000"/>
              </a:lnSpc>
              <a:buClr>
                <a:srgbClr val="000000"/>
              </a:buClr>
              <a:buSzPts val="2100"/>
              <a:buFont typeface="Avenir Roman"/>
              <a:buChar char="•"/>
              <a:defRPr sz="2100">
                <a:latin typeface="Avenir"/>
                <a:ea typeface="Avenir"/>
                <a:cs typeface="Avenir"/>
                <a:sym typeface="Avenir Roman"/>
              </a:defRPr>
            </a:pPr>
            <a:r>
              <a:t>Respite for the carers where:</a:t>
            </a:r>
            <a:endParaRPr sz="29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The child suffers with a medical condition and/or disability;</a:t>
            </a:r>
            <a:endParaRPr sz="25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Child presents with challenging behaviour;</a:t>
            </a:r>
            <a:endParaRPr sz="25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Unexpected family or domestic crisis</a:t>
            </a:r>
            <a:endParaRPr sz="250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t>Carers require a short period to:</a:t>
            </a:r>
            <a:endParaRPr sz="29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Undertake an assessment (e.g. PLO);</a:t>
            </a:r>
            <a:endParaRPr sz="25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Participate in intensive therapy;</a:t>
            </a:r>
            <a:endParaRPr sz="2500"/>
          </a:p>
          <a:p>
            <a:pPr marL="685800" lvl="1" indent="-247650">
              <a:lnSpc>
                <a:spcPct val="90000"/>
              </a:lnSpc>
              <a:spcBef>
                <a:spcPts val="500"/>
              </a:spcBef>
              <a:buClr>
                <a:srgbClr val="000000"/>
              </a:buClr>
              <a:buSzPts val="2100"/>
              <a:buFont typeface="Avenir Roman"/>
              <a:buChar char="•"/>
              <a:defRPr sz="2100">
                <a:latin typeface="Avenir"/>
                <a:ea typeface="Avenir"/>
                <a:cs typeface="Avenir"/>
                <a:sym typeface="Avenir Roman"/>
              </a:defRPr>
            </a:pPr>
            <a:r>
              <a:t>Undergo detoxification</a:t>
            </a:r>
            <a:endParaRPr sz="250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t>Carers require a short time to improve the home conditions</a:t>
            </a:r>
            <a:endParaRPr sz="290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t>Carers or dependants of the carers require a period of medical treatment and recovery</a:t>
            </a:r>
            <a:endParaRPr sz="290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t>Provision of education such as residential schools</a:t>
            </a:r>
            <a:endParaRPr sz="2900"/>
          </a:p>
          <a:p>
            <a:pPr marL="228600" indent="-247650">
              <a:lnSpc>
                <a:spcPct val="90000"/>
              </a:lnSpc>
              <a:spcBef>
                <a:spcPts val="1000"/>
              </a:spcBef>
              <a:buClr>
                <a:srgbClr val="000000"/>
              </a:buClr>
              <a:buSzPts val="2100"/>
              <a:buFont typeface="Avenir Roman"/>
              <a:buChar char="•"/>
              <a:defRPr sz="2100">
                <a:latin typeface="Avenir"/>
                <a:ea typeface="Avenir"/>
                <a:cs typeface="Avenir"/>
                <a:sym typeface="Avenir Roman"/>
              </a:defRPr>
            </a:pPr>
            <a:r>
              <a:t>Unaccompanied minors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21" name="Google Shape;145;gcbc30539ae_0_365"/>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22" name="Google Shape;146;gcbc30539ae_0_365"/>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23" name="Google Shape;147;gcbc30539ae_0_365"/>
          <p:cNvSpPr txBox="1"/>
          <p:nvPr/>
        </p:nvSpPr>
        <p:spPr>
          <a:xfrm>
            <a:off x="-1371626" y="222175"/>
            <a:ext cx="7884002" cy="115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ctr">
              <a:defRPr sz="5300">
                <a:latin typeface="Avenir"/>
                <a:ea typeface="Avenir"/>
                <a:cs typeface="Avenir"/>
                <a:sym typeface="Avenir Roman"/>
              </a:defRPr>
            </a:lvl1pPr>
          </a:lstStyle>
          <a:p>
            <a:r>
              <a:t>Issues</a:t>
            </a:r>
          </a:p>
        </p:txBody>
      </p:sp>
      <p:sp>
        <p:nvSpPr>
          <p:cNvPr id="224" name="Google Shape;148;gcbc30539ae_0_365"/>
          <p:cNvSpPr/>
          <p:nvPr/>
        </p:nvSpPr>
        <p:spPr>
          <a:xfrm>
            <a:off x="-42176" y="1284175"/>
            <a:ext cx="5225102" cy="129901"/>
          </a:xfrm>
          <a:prstGeom prst="rect">
            <a:avLst/>
          </a:prstGeom>
          <a:solidFill>
            <a:srgbClr val="D9EAD3"/>
          </a:solidFill>
          <a:ln w="12700">
            <a:miter lim="400000"/>
          </a:ln>
        </p:spPr>
        <p:txBody>
          <a:bodyPr lIns="0" tIns="0" rIns="0" bIns="0" anchor="ctr"/>
          <a:lstStyle/>
          <a:p>
            <a:pPr>
              <a:defRPr sz="1900"/>
            </a:pPr>
            <a:endParaRPr/>
          </a:p>
        </p:txBody>
      </p:sp>
      <p:sp>
        <p:nvSpPr>
          <p:cNvPr id="225" name="Google Shape;149;gcbc30539ae_0_365"/>
          <p:cNvSpPr txBox="1"/>
          <p:nvPr/>
        </p:nvSpPr>
        <p:spPr>
          <a:xfrm>
            <a:off x="457199" y="1537625"/>
            <a:ext cx="11364602" cy="44268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28600">
              <a:buClr>
                <a:srgbClr val="000000"/>
              </a:buClr>
              <a:buSzPts val="1800"/>
              <a:buFont typeface="Avenir Roman"/>
              <a:buChar char="•"/>
              <a:defRPr sz="1800">
                <a:latin typeface="Avenir"/>
                <a:ea typeface="Avenir"/>
                <a:cs typeface="Avenir"/>
                <a:sym typeface="Avenir Roman"/>
              </a:defRPr>
            </a:pPr>
            <a:r>
              <a:rPr dirty="0"/>
              <a:t>A significant decline in the use of s 20/76 following </a:t>
            </a:r>
            <a:r>
              <a:rPr lang="en-GB" i="1" dirty="0"/>
              <a:t>In the matter of </a:t>
            </a:r>
            <a:r>
              <a:rPr i="1" dirty="0"/>
              <a:t>N </a:t>
            </a:r>
            <a:r>
              <a:rPr lang="en-GB" i="1" dirty="0"/>
              <a:t>(</a:t>
            </a:r>
            <a:r>
              <a:rPr i="1" dirty="0"/>
              <a:t>Children) (Adoption: Jurisdiction) </a:t>
            </a:r>
            <a:r>
              <a:rPr dirty="0"/>
              <a:t>[2015] EWCA Civ 1112, [2016] 2 WLR 713 (discussed in more detail later)</a:t>
            </a:r>
            <a:endParaRPr sz="2800" dirty="0"/>
          </a:p>
          <a:p>
            <a:pPr marL="228600" indent="-228600">
              <a:spcBef>
                <a:spcPts val="1000"/>
              </a:spcBef>
              <a:buClr>
                <a:srgbClr val="000000"/>
              </a:buClr>
              <a:buSzPts val="1800"/>
              <a:buFont typeface="Avenir Roman"/>
              <a:buChar char="•"/>
              <a:defRPr sz="1800">
                <a:latin typeface="Avenir"/>
                <a:ea typeface="Avenir"/>
                <a:cs typeface="Avenir"/>
                <a:sym typeface="Avenir Roman"/>
              </a:defRPr>
            </a:pPr>
            <a:r>
              <a:rPr dirty="0"/>
              <a:t>Lack of clarity among social workers as to the appropriate use of s 20/76 and fear of criticism by managers or judiciary (findings in the joint work by the MOJ and DfE)</a:t>
            </a:r>
            <a:endParaRPr sz="2800" dirty="0"/>
          </a:p>
          <a:p>
            <a:pPr marL="228600" indent="-228600">
              <a:spcBef>
                <a:spcPts val="1000"/>
              </a:spcBef>
              <a:buClr>
                <a:srgbClr val="000000"/>
              </a:buClr>
              <a:buSzPts val="1800"/>
              <a:buFont typeface="Avenir Roman"/>
              <a:buChar char="•"/>
              <a:defRPr sz="1800">
                <a:latin typeface="Avenir"/>
                <a:ea typeface="Avenir"/>
                <a:cs typeface="Avenir"/>
                <a:sym typeface="Avenir Roman"/>
              </a:defRPr>
            </a:pPr>
            <a:r>
              <a:rPr dirty="0"/>
              <a:t>Backed up by national data demonstrating a fall in the number of children looked after under s 20/76 by 10% in 2017/18 compared to 2016/17 and an increase of 9% in children who are looked after under care orders</a:t>
            </a:r>
            <a:endParaRPr sz="2800" dirty="0"/>
          </a:p>
          <a:p>
            <a:pPr marL="228600" indent="-228600">
              <a:spcBef>
                <a:spcPts val="1000"/>
              </a:spcBef>
              <a:buClr>
                <a:srgbClr val="000000"/>
              </a:buClr>
              <a:buSzPts val="1800"/>
              <a:buFont typeface="Avenir Roman"/>
              <a:buChar char="•"/>
              <a:defRPr sz="1800">
                <a:latin typeface="Avenir"/>
                <a:ea typeface="Avenir"/>
                <a:cs typeface="Avenir"/>
                <a:sym typeface="Avenir Roman"/>
              </a:defRPr>
            </a:pPr>
            <a:r>
              <a:rPr dirty="0"/>
              <a:t>The proportion of all children looked after under under a care order increased from 58% in 2013/14 to 73% in 2017/18 while the proportion of children accommodated by agreement (s 20/76) fell from 27% 2013/14 to 19% in 2017/18 </a:t>
            </a:r>
            <a:endParaRPr sz="2800" dirty="0"/>
          </a:p>
          <a:p>
            <a:pPr marL="228600" indent="-228600">
              <a:spcBef>
                <a:spcPts val="1000"/>
              </a:spcBef>
              <a:buClr>
                <a:srgbClr val="000000"/>
              </a:buClr>
              <a:buSzPts val="1800"/>
              <a:buFont typeface="Avenir Roman"/>
              <a:buChar char="•"/>
              <a:defRPr sz="1800">
                <a:latin typeface="Avenir"/>
                <a:ea typeface="Avenir"/>
                <a:cs typeface="Avenir"/>
                <a:sym typeface="Avenir Roman"/>
              </a:defRPr>
            </a:pPr>
            <a:r>
              <a:rPr dirty="0"/>
              <a:t>Inconsistency in the approach, use of s 20/76 and the interpretation of guidance from the courts</a:t>
            </a:r>
            <a:endParaRPr sz="2800" dirty="0"/>
          </a:p>
          <a:p>
            <a:pPr marL="228600" indent="-228600">
              <a:spcBef>
                <a:spcPts val="1000"/>
              </a:spcBef>
              <a:buClr>
                <a:srgbClr val="000000"/>
              </a:buClr>
              <a:buSzPts val="1800"/>
              <a:buFont typeface="Avenir Roman"/>
              <a:buChar char="•"/>
              <a:defRPr sz="1800">
                <a:latin typeface="Avenir"/>
                <a:ea typeface="Avenir"/>
                <a:cs typeface="Avenir"/>
                <a:sym typeface="Avenir Roman"/>
              </a:defRPr>
            </a:pPr>
            <a:r>
              <a:rPr dirty="0"/>
              <a:t>Children and families missing out on this important provision or it being misused where otherwise it may lead to more </a:t>
            </a:r>
            <a:r>
              <a:rPr dirty="0" err="1"/>
              <a:t>favourable</a:t>
            </a:r>
            <a:r>
              <a:rPr dirty="0"/>
              <a:t> outcomes for children and their families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41" name="Google Shape;322;gcbc30539ae_0_349"/>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42" name="Google Shape;323;gcbc30539ae_0_349"/>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43" name="Google Shape;324;gcbc30539ae_0_349"/>
          <p:cNvSpPr txBox="1"/>
          <p:nvPr/>
        </p:nvSpPr>
        <p:spPr>
          <a:xfrm>
            <a:off x="442200" y="326999"/>
            <a:ext cx="10432500" cy="713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just">
              <a:lnSpc>
                <a:spcPct val="90000"/>
              </a:lnSpc>
              <a:defRPr sz="3300">
                <a:latin typeface="Avenir"/>
                <a:ea typeface="Avenir"/>
                <a:cs typeface="Avenir"/>
                <a:sym typeface="Avenir Roman"/>
              </a:defRPr>
            </a:lvl1pPr>
          </a:lstStyle>
          <a:p>
            <a:r>
              <a:rPr dirty="0"/>
              <a:t>Explanatory </a:t>
            </a:r>
            <a:r>
              <a:rPr lang="en-GB" dirty="0"/>
              <a:t>N</a:t>
            </a:r>
            <a:r>
              <a:rPr dirty="0" err="1"/>
              <a:t>ote</a:t>
            </a:r>
            <a:r>
              <a:rPr dirty="0"/>
              <a:t> for </a:t>
            </a:r>
            <a:r>
              <a:rPr lang="en-GB" dirty="0"/>
              <a:t>O</a:t>
            </a:r>
            <a:r>
              <a:rPr dirty="0" err="1"/>
              <a:t>lder</a:t>
            </a:r>
            <a:r>
              <a:rPr dirty="0"/>
              <a:t> </a:t>
            </a:r>
            <a:r>
              <a:rPr lang="en-GB" dirty="0"/>
              <a:t>C</a:t>
            </a:r>
            <a:r>
              <a:rPr dirty="0" err="1"/>
              <a:t>hildren</a:t>
            </a:r>
            <a:endParaRPr sz="4900" dirty="0"/>
          </a:p>
        </p:txBody>
      </p:sp>
      <p:sp>
        <p:nvSpPr>
          <p:cNvPr id="344" name="Google Shape;325;gcbc30539ae_0_349"/>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345" name="Google Shape;326;gcbc30539ae_0_349"/>
          <p:cNvSpPr txBox="1"/>
          <p:nvPr/>
        </p:nvSpPr>
        <p:spPr>
          <a:xfrm>
            <a:off x="442199" y="1311262"/>
            <a:ext cx="11575502" cy="4839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85750">
              <a:lnSpc>
                <a:spcPct val="90000"/>
              </a:lnSpc>
              <a:buClr>
                <a:srgbClr val="000000"/>
              </a:buClr>
              <a:buSzPts val="2700"/>
              <a:buFont typeface="Avenir Roman"/>
              <a:buChar char="•"/>
              <a:defRPr sz="2700">
                <a:latin typeface="Avenir"/>
                <a:ea typeface="Avenir"/>
                <a:cs typeface="Avenir"/>
                <a:sym typeface="Avenir Roman"/>
              </a:defRPr>
            </a:pPr>
            <a:r>
              <a:t>This note is available here, </a:t>
            </a:r>
            <a:r>
              <a:rPr u="sng">
                <a:solidFill>
                  <a:srgbClr val="0563C1"/>
                </a:solidFill>
                <a:uFill>
                  <a:solidFill>
                    <a:srgbClr val="0563C1"/>
                  </a:solidFill>
                </a:uFill>
                <a:hlinkClick r:id="rId2"/>
              </a:rPr>
              <a:t>https://www.judiciary.uk/publications/message-from-the-president-of-the-family-division-publication-of-the-presidents-public-law-working-group-report/</a:t>
            </a:r>
            <a:r>
              <a:t> </a:t>
            </a:r>
            <a:endParaRPr sz="3500"/>
          </a:p>
          <a:p>
            <a:pPr marL="228600" indent="-285750">
              <a:lnSpc>
                <a:spcPct val="90000"/>
              </a:lnSpc>
              <a:spcBef>
                <a:spcPts val="1000"/>
              </a:spcBef>
              <a:buClr>
                <a:srgbClr val="000000"/>
              </a:buClr>
              <a:buSzPts val="2700"/>
              <a:buFont typeface="Avenir Roman"/>
              <a:buChar char="•"/>
              <a:defRPr sz="2700">
                <a:latin typeface="Avenir"/>
                <a:ea typeface="Avenir"/>
                <a:cs typeface="Avenir"/>
                <a:sym typeface="Avenir Roman"/>
              </a:defRPr>
            </a:pPr>
            <a:r>
              <a:t>It is intended to assist older children to gain a better understanding of what it means to be accommodated under s 20/76 and to raise appropriate questions</a:t>
            </a:r>
            <a:endParaRPr sz="3500"/>
          </a:p>
          <a:p>
            <a:pPr marL="228600" indent="-285750">
              <a:lnSpc>
                <a:spcPct val="90000"/>
              </a:lnSpc>
              <a:spcBef>
                <a:spcPts val="1000"/>
              </a:spcBef>
              <a:buClr>
                <a:srgbClr val="000000"/>
              </a:buClr>
              <a:buSzPts val="2700"/>
              <a:buFont typeface="Avenir Roman"/>
              <a:buChar char="•"/>
              <a:defRPr sz="2700">
                <a:latin typeface="Avenir"/>
                <a:ea typeface="Avenir"/>
                <a:cs typeface="Avenir"/>
                <a:sym typeface="Avenir Roman"/>
              </a:defRPr>
            </a:pPr>
            <a:r>
              <a:t>It aims to explain what it means to be looked after</a:t>
            </a:r>
            <a:endParaRPr sz="3500"/>
          </a:p>
          <a:p>
            <a:pPr marL="228600" indent="-285750">
              <a:lnSpc>
                <a:spcPct val="90000"/>
              </a:lnSpc>
              <a:spcBef>
                <a:spcPts val="1000"/>
              </a:spcBef>
              <a:buClr>
                <a:srgbClr val="000000"/>
              </a:buClr>
              <a:buSzPts val="2700"/>
              <a:buFont typeface="Avenir Roman"/>
              <a:buChar char="•"/>
              <a:defRPr sz="2700">
                <a:latin typeface="Avenir"/>
                <a:ea typeface="Avenir"/>
                <a:cs typeface="Avenir"/>
                <a:sym typeface="Avenir Roman"/>
              </a:defRPr>
            </a:pPr>
            <a:r>
              <a:t>The final appendix (Appendix I) to the main report also contains some very helpful documents that have been developed by the FJYP and will be of enormous assistance to all practitioners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47" name="Google Shape;331;gcbc30539ae_0_357"/>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348" name="Google Shape;332;gcbc30539ae_0_357"/>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349" name="Google Shape;333;gcbc30539ae_0_357"/>
          <p:cNvSpPr txBox="1"/>
          <p:nvPr/>
        </p:nvSpPr>
        <p:spPr>
          <a:xfrm>
            <a:off x="442200" y="326999"/>
            <a:ext cx="10432500" cy="7701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just">
              <a:lnSpc>
                <a:spcPct val="90000"/>
              </a:lnSpc>
              <a:defRPr sz="3700">
                <a:latin typeface="Avenir"/>
                <a:ea typeface="Avenir"/>
                <a:cs typeface="Avenir"/>
                <a:sym typeface="Avenir Roman"/>
              </a:defRPr>
            </a:lvl1pPr>
          </a:lstStyle>
          <a:p>
            <a:r>
              <a:rPr dirty="0"/>
              <a:t>Template </a:t>
            </a:r>
            <a:r>
              <a:rPr lang="en-GB" dirty="0"/>
              <a:t>A</a:t>
            </a:r>
            <a:r>
              <a:rPr dirty="0" err="1"/>
              <a:t>greement</a:t>
            </a:r>
            <a:endParaRPr sz="5300" dirty="0"/>
          </a:p>
        </p:txBody>
      </p:sp>
      <p:sp>
        <p:nvSpPr>
          <p:cNvPr id="350" name="Google Shape;334;gcbc30539ae_0_357"/>
          <p:cNvSpPr/>
          <p:nvPr/>
        </p:nvSpPr>
        <p:spPr>
          <a:xfrm>
            <a:off x="0" y="1084200"/>
            <a:ext cx="5715000" cy="129901"/>
          </a:xfrm>
          <a:prstGeom prst="rect">
            <a:avLst/>
          </a:prstGeom>
          <a:solidFill>
            <a:srgbClr val="D9EAD3"/>
          </a:solidFill>
          <a:ln w="12700">
            <a:miter lim="400000"/>
          </a:ln>
        </p:spPr>
        <p:txBody>
          <a:bodyPr lIns="0" tIns="0" rIns="0" bIns="0" anchor="ctr"/>
          <a:lstStyle/>
          <a:p>
            <a:pPr>
              <a:defRPr sz="1900"/>
            </a:pPr>
            <a:endParaRPr/>
          </a:p>
        </p:txBody>
      </p:sp>
      <p:sp>
        <p:nvSpPr>
          <p:cNvPr id="351" name="Google Shape;335;gcbc30539ae_0_357"/>
          <p:cNvSpPr txBox="1"/>
          <p:nvPr/>
        </p:nvSpPr>
        <p:spPr>
          <a:xfrm>
            <a:off x="442199" y="1311263"/>
            <a:ext cx="11575502" cy="4783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228600" indent="-247650">
              <a:lnSpc>
                <a:spcPct val="90000"/>
              </a:lnSpc>
              <a:buClr>
                <a:srgbClr val="000000"/>
              </a:buClr>
              <a:buSzPts val="2300"/>
              <a:buFont typeface="Avenir Roman"/>
              <a:buChar char="•"/>
              <a:defRPr sz="2300">
                <a:latin typeface="Avenir"/>
                <a:ea typeface="Avenir"/>
                <a:cs typeface="Avenir"/>
                <a:sym typeface="Avenir Roman"/>
              </a:defRPr>
            </a:pPr>
            <a:r>
              <a:rPr dirty="0"/>
              <a:t>Annexed to the guide to good practice is a suggested template agreement (</a:t>
            </a:r>
            <a:r>
              <a:rPr u="sng" dirty="0">
                <a:solidFill>
                  <a:srgbClr val="0563C1"/>
                </a:solidFill>
                <a:uFill>
                  <a:solidFill>
                    <a:srgbClr val="0563C1"/>
                  </a:solidFill>
                </a:uFill>
                <a:hlinkClick r:id="rId2"/>
              </a:rPr>
              <a:t>https://www.judiciary.uk/publications/message-from-the-president-of-the-family-division-publication-of-the-presidents-public-law-working-group-report/</a:t>
            </a:r>
            <a:r>
              <a:rPr dirty="0"/>
              <a:t>)</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It is </a:t>
            </a:r>
            <a:r>
              <a:rPr dirty="0" err="1"/>
              <a:t>recognised</a:t>
            </a:r>
            <a:r>
              <a:rPr dirty="0"/>
              <a:t> that many LAs already have such a document and others may wish to adopt a variation of this document</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The document is divided into sections </a:t>
            </a:r>
            <a:r>
              <a:rPr lang="en-GB" dirty="0"/>
              <a:t>so as to maximise </a:t>
            </a:r>
            <a:r>
              <a:rPr dirty="0"/>
              <a:t>clarity and ease understanding of what is being agreed to, by whom and other important details</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The template agreement may be amended at each review</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It provides an important reference point for families and PR holders alike</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It may also serve to be an important piece of evidence (stand alone or as part of the PLO documentation) should the matter go to court</a:t>
            </a:r>
            <a:endParaRPr sz="3100" dirty="0"/>
          </a:p>
          <a:p>
            <a:pPr marL="228600" indent="-247650">
              <a:lnSpc>
                <a:spcPct val="90000"/>
              </a:lnSpc>
              <a:spcBef>
                <a:spcPts val="1000"/>
              </a:spcBef>
              <a:buClr>
                <a:srgbClr val="000000"/>
              </a:buClr>
              <a:buSzPts val="2300"/>
              <a:buFont typeface="Avenir Roman"/>
              <a:buChar char="•"/>
              <a:defRPr sz="2300">
                <a:latin typeface="Avenir"/>
                <a:ea typeface="Avenir"/>
                <a:cs typeface="Avenir"/>
                <a:sym typeface="Avenir Roman"/>
              </a:defRPr>
            </a:pPr>
            <a:r>
              <a:rPr dirty="0"/>
              <a:t>The use of this template is strongly recommended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27" name="Google Shape;154;gcbc30539ae_0_166"/>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28" name="Google Shape;155;gcbc30539ae_0_166"/>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29" name="Google Shape;156;gcbc30539ae_0_166"/>
          <p:cNvSpPr txBox="1"/>
          <p:nvPr/>
        </p:nvSpPr>
        <p:spPr>
          <a:xfrm>
            <a:off x="345474" y="219000"/>
            <a:ext cx="9040802" cy="10617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ctr">
              <a:defRPr sz="5300">
                <a:latin typeface="Avenir"/>
                <a:ea typeface="Avenir"/>
                <a:cs typeface="Avenir"/>
                <a:sym typeface="Avenir Roman"/>
              </a:defRPr>
            </a:lvl1pPr>
          </a:lstStyle>
          <a:p>
            <a:r>
              <a:rPr lang="en-GB" dirty="0"/>
              <a:t>Statute and Case-law</a:t>
            </a:r>
            <a:endParaRPr dirty="0"/>
          </a:p>
        </p:txBody>
      </p:sp>
      <p:sp>
        <p:nvSpPr>
          <p:cNvPr id="230" name="Google Shape;157;gcbc30539ae_0_166"/>
          <p:cNvSpPr/>
          <p:nvPr/>
        </p:nvSpPr>
        <p:spPr>
          <a:xfrm>
            <a:off x="-1" y="1281000"/>
            <a:ext cx="8490902" cy="129901"/>
          </a:xfrm>
          <a:prstGeom prst="rect">
            <a:avLst/>
          </a:prstGeom>
          <a:solidFill>
            <a:srgbClr val="D9EAD3"/>
          </a:solidFill>
          <a:ln w="12700">
            <a:miter lim="400000"/>
          </a:ln>
        </p:spPr>
        <p:txBody>
          <a:bodyPr lIns="0" tIns="0" rIns="0" bIns="0" anchor="ctr"/>
          <a:lstStyle/>
          <a:p>
            <a:pPr>
              <a:defRPr sz="1900"/>
            </a:pPr>
            <a:endParaRPr/>
          </a:p>
        </p:txBody>
      </p:sp>
      <p:sp>
        <p:nvSpPr>
          <p:cNvPr id="231" name="Google Shape;158;gcbc30539ae_0_166"/>
          <p:cNvSpPr txBox="1"/>
          <p:nvPr/>
        </p:nvSpPr>
        <p:spPr>
          <a:xfrm>
            <a:off x="827399" y="1639763"/>
            <a:ext cx="11364602" cy="38286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defRPr sz="3600">
                <a:latin typeface="Avenir"/>
                <a:ea typeface="Avenir"/>
                <a:cs typeface="Avenir"/>
                <a:sym typeface="Avenir Roman"/>
              </a:defRPr>
            </a:pPr>
            <a:r>
              <a:rPr dirty="0"/>
              <a:t>This part will </a:t>
            </a:r>
            <a:r>
              <a:rPr dirty="0" err="1"/>
              <a:t>summarise</a:t>
            </a:r>
            <a:r>
              <a:rPr dirty="0"/>
              <a:t>:</a:t>
            </a:r>
            <a:endParaRPr dirty="0">
              <a:solidFill>
                <a:srgbClr val="888888"/>
              </a:solidFill>
            </a:endParaRPr>
          </a:p>
          <a:p>
            <a:pPr>
              <a:lnSpc>
                <a:spcPct val="90000"/>
              </a:lnSpc>
              <a:spcBef>
                <a:spcPts val="1000"/>
              </a:spcBef>
            </a:pPr>
            <a:endParaRPr sz="3600" dirty="0">
              <a:latin typeface="Avenir"/>
              <a:ea typeface="Avenir"/>
              <a:cs typeface="Avenir"/>
              <a:sym typeface="Avenir Roman"/>
            </a:endParaRPr>
          </a:p>
          <a:p>
            <a:pPr>
              <a:lnSpc>
                <a:spcPct val="90000"/>
              </a:lnSpc>
              <a:spcBef>
                <a:spcPts val="1000"/>
              </a:spcBef>
              <a:defRPr sz="3600">
                <a:latin typeface="Avenir"/>
                <a:ea typeface="Avenir"/>
                <a:cs typeface="Avenir"/>
                <a:sym typeface="Avenir Roman"/>
              </a:defRPr>
            </a:pPr>
            <a:r>
              <a:rPr dirty="0"/>
              <a:t>a. The English statute</a:t>
            </a:r>
            <a:endParaRPr dirty="0">
              <a:solidFill>
                <a:srgbClr val="888888"/>
              </a:solidFill>
            </a:endParaRPr>
          </a:p>
          <a:p>
            <a:pPr>
              <a:lnSpc>
                <a:spcPct val="90000"/>
              </a:lnSpc>
              <a:spcBef>
                <a:spcPts val="1000"/>
              </a:spcBef>
              <a:defRPr sz="3600">
                <a:latin typeface="Avenir"/>
                <a:ea typeface="Avenir"/>
                <a:cs typeface="Avenir"/>
                <a:sym typeface="Avenir Roman"/>
              </a:defRPr>
            </a:pPr>
            <a:r>
              <a:rPr dirty="0"/>
              <a:t>b. The Welsh statute</a:t>
            </a:r>
            <a:endParaRPr dirty="0">
              <a:solidFill>
                <a:srgbClr val="888888"/>
              </a:solidFill>
            </a:endParaRPr>
          </a:p>
          <a:p>
            <a:pPr>
              <a:lnSpc>
                <a:spcPct val="90000"/>
              </a:lnSpc>
              <a:spcBef>
                <a:spcPts val="1000"/>
              </a:spcBef>
              <a:defRPr sz="3600">
                <a:latin typeface="Avenir"/>
                <a:ea typeface="Avenir"/>
                <a:cs typeface="Avenir"/>
                <a:sym typeface="Avenir Roman"/>
              </a:defRPr>
            </a:pPr>
            <a:r>
              <a:rPr dirty="0"/>
              <a:t>c. The general provisions</a:t>
            </a:r>
            <a:endParaRPr dirty="0">
              <a:solidFill>
                <a:srgbClr val="888888"/>
              </a:solidFill>
            </a:endParaRPr>
          </a:p>
          <a:p>
            <a:pPr>
              <a:lnSpc>
                <a:spcPct val="90000"/>
              </a:lnSpc>
              <a:spcBef>
                <a:spcPts val="1000"/>
              </a:spcBef>
              <a:defRPr sz="3600">
                <a:latin typeface="Avenir"/>
                <a:ea typeface="Avenir"/>
                <a:cs typeface="Avenir"/>
                <a:sym typeface="Avenir Roman"/>
              </a:defRPr>
            </a:pPr>
            <a:r>
              <a:rPr dirty="0"/>
              <a:t>d. Summary of </a:t>
            </a:r>
            <a:r>
              <a:rPr lang="en-GB" dirty="0"/>
              <a:t>some key </a:t>
            </a:r>
            <a:r>
              <a:rPr dirty="0"/>
              <a:t>case-law</a:t>
            </a:r>
            <a:endParaRPr dirty="0">
              <a:solidFill>
                <a:srgbClr val="888888"/>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33" name="Google Shape;163;gcbc30539ae_0_174"/>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34" name="Google Shape;164;gcbc30539ae_0_174"/>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35" name="Google Shape;165;gcbc30539ae_0_174"/>
          <p:cNvSpPr txBox="1"/>
          <p:nvPr/>
        </p:nvSpPr>
        <p:spPr>
          <a:xfrm>
            <a:off x="345474" y="218999"/>
            <a:ext cx="10692602" cy="942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4000">
                <a:latin typeface="Avenir"/>
                <a:ea typeface="Avenir"/>
                <a:cs typeface="Avenir"/>
                <a:sym typeface="Avenir Roman"/>
              </a:defRPr>
            </a:lvl1pPr>
          </a:lstStyle>
          <a:p>
            <a:r>
              <a:t>The Children Act (1989) Section 20 (Part III)</a:t>
            </a:r>
          </a:p>
        </p:txBody>
      </p:sp>
      <p:sp>
        <p:nvSpPr>
          <p:cNvPr id="236" name="Google Shape;166;gcbc30539ae_0_174"/>
          <p:cNvSpPr/>
          <p:nvPr/>
        </p:nvSpPr>
        <p:spPr>
          <a:xfrm>
            <a:off x="-1" y="1019399"/>
            <a:ext cx="10692602" cy="129901"/>
          </a:xfrm>
          <a:prstGeom prst="rect">
            <a:avLst/>
          </a:prstGeom>
          <a:solidFill>
            <a:srgbClr val="D9EAD3"/>
          </a:solidFill>
          <a:ln w="12700">
            <a:miter lim="400000"/>
          </a:ln>
        </p:spPr>
        <p:txBody>
          <a:bodyPr lIns="0" tIns="0" rIns="0" bIns="0" anchor="ctr"/>
          <a:lstStyle/>
          <a:p>
            <a:pPr>
              <a:defRPr sz="1900"/>
            </a:pPr>
            <a:endParaRPr/>
          </a:p>
        </p:txBody>
      </p:sp>
      <p:sp>
        <p:nvSpPr>
          <p:cNvPr id="237" name="Google Shape;167;gcbc30539ae_0_174"/>
          <p:cNvSpPr txBox="1">
            <a:spLocks noGrp="1"/>
          </p:cNvSpPr>
          <p:nvPr>
            <p:ph type="title"/>
          </p:nvPr>
        </p:nvSpPr>
        <p:spPr>
          <a:xfrm>
            <a:off x="345474" y="1227374"/>
            <a:ext cx="11497802" cy="615601"/>
          </a:xfrm>
          <a:prstGeom prst="rect">
            <a:avLst/>
          </a:prstGeom>
        </p:spPr>
        <p:txBody>
          <a:bodyPr lIns="45699" tIns="45699" rIns="45699" bIns="45699" anchor="ctr"/>
          <a:lstStyle/>
          <a:p>
            <a:pPr algn="l" defTabSz="566927">
              <a:lnSpc>
                <a:spcPct val="90000"/>
              </a:lnSpc>
              <a:defRPr sz="1488">
                <a:latin typeface="Avenir"/>
                <a:ea typeface="Avenir"/>
                <a:cs typeface="Avenir"/>
                <a:sym typeface="Avenir Roman"/>
              </a:defRPr>
            </a:pPr>
            <a:br/>
            <a:r>
              <a:t>Part III concerns support for children and their families. It places two classes of duty on local authorities: mandatory and discretionary.</a:t>
            </a:r>
          </a:p>
        </p:txBody>
      </p:sp>
      <p:sp>
        <p:nvSpPr>
          <p:cNvPr id="238" name="Google Shape;168;gcbc30539ae_0_174"/>
          <p:cNvSpPr txBox="1">
            <a:spLocks noGrp="1"/>
          </p:cNvSpPr>
          <p:nvPr>
            <p:ph type="body" sz="quarter" idx="1"/>
          </p:nvPr>
        </p:nvSpPr>
        <p:spPr>
          <a:xfrm>
            <a:off x="345475" y="1921049"/>
            <a:ext cx="5157900" cy="615601"/>
          </a:xfrm>
          <a:prstGeom prst="rect">
            <a:avLst/>
          </a:prstGeom>
        </p:spPr>
        <p:txBody>
          <a:bodyPr lIns="45699" tIns="45699" rIns="45699" bIns="45699" anchor="b"/>
          <a:lstStyle>
            <a:lvl1pPr marL="0" indent="0" algn="l">
              <a:lnSpc>
                <a:spcPct val="90000"/>
              </a:lnSpc>
              <a:spcBef>
                <a:spcPts val="1600"/>
              </a:spcBef>
              <a:defRPr sz="2400">
                <a:latin typeface="Avenir"/>
                <a:ea typeface="Avenir"/>
                <a:cs typeface="Avenir"/>
                <a:sym typeface="Avenir Roman"/>
              </a:defRPr>
            </a:lvl1pPr>
          </a:lstStyle>
          <a:p>
            <a:r>
              <a:t>Mandatory</a:t>
            </a:r>
          </a:p>
        </p:txBody>
      </p:sp>
      <p:sp>
        <p:nvSpPr>
          <p:cNvPr id="239" name="Google Shape;169;gcbc30539ae_0_174"/>
          <p:cNvSpPr txBox="1"/>
          <p:nvPr/>
        </p:nvSpPr>
        <p:spPr>
          <a:xfrm>
            <a:off x="345474" y="2588699"/>
            <a:ext cx="5682302" cy="368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ormAutofit/>
          </a:bodyPr>
          <a:lstStyle/>
          <a:p>
            <a:pPr defTabSz="859536">
              <a:lnSpc>
                <a:spcPct val="90000"/>
              </a:lnSpc>
              <a:defRPr sz="1974">
                <a:solidFill>
                  <a:srgbClr val="595959"/>
                </a:solidFill>
                <a:latin typeface="Avenir"/>
                <a:ea typeface="Avenir"/>
                <a:cs typeface="Avenir"/>
                <a:sym typeface="Avenir Roman"/>
              </a:defRPr>
            </a:pPr>
            <a:r>
              <a:t>To provide accommodation for a child where:</a:t>
            </a:r>
          </a:p>
          <a:p>
            <a:pPr marL="483488" indent="-489458" algn="just" defTabSz="859536">
              <a:lnSpc>
                <a:spcPct val="90000"/>
              </a:lnSpc>
              <a:spcBef>
                <a:spcPts val="900"/>
              </a:spcBef>
              <a:buClr>
                <a:srgbClr val="000000"/>
              </a:buClr>
              <a:buSzPts val="1900"/>
              <a:buAutoNum type="romanUcPeriod"/>
              <a:defRPr sz="1974">
                <a:solidFill>
                  <a:srgbClr val="595959"/>
                </a:solidFill>
                <a:latin typeface="Avenir"/>
                <a:ea typeface="Avenir"/>
                <a:cs typeface="Avenir"/>
                <a:sym typeface="Avenir Roman"/>
              </a:defRPr>
            </a:pPr>
            <a:r>
              <a:t>There are no persons with PR</a:t>
            </a:r>
          </a:p>
          <a:p>
            <a:pPr marL="483488" indent="-489458" algn="just" defTabSz="859536">
              <a:lnSpc>
                <a:spcPct val="90000"/>
              </a:lnSpc>
              <a:spcBef>
                <a:spcPts val="900"/>
              </a:spcBef>
              <a:buClr>
                <a:srgbClr val="000000"/>
              </a:buClr>
              <a:buSzPts val="1900"/>
              <a:buAutoNum type="romanUcPeriod"/>
              <a:defRPr sz="1974">
                <a:solidFill>
                  <a:srgbClr val="595959"/>
                </a:solidFill>
                <a:latin typeface="Avenir"/>
                <a:ea typeface="Avenir"/>
                <a:cs typeface="Avenir"/>
                <a:sym typeface="Avenir Roman"/>
              </a:defRPr>
            </a:pPr>
            <a:r>
              <a:t>Child is lost or abandoned</a:t>
            </a:r>
          </a:p>
          <a:p>
            <a:pPr marL="483488" indent="-489458" algn="just" defTabSz="859536">
              <a:lnSpc>
                <a:spcPct val="90000"/>
              </a:lnSpc>
              <a:spcBef>
                <a:spcPts val="900"/>
              </a:spcBef>
              <a:buClr>
                <a:srgbClr val="000000"/>
              </a:buClr>
              <a:buSzPts val="1900"/>
              <a:buAutoNum type="romanUcPeriod"/>
              <a:defRPr sz="1974">
                <a:solidFill>
                  <a:srgbClr val="595959"/>
                </a:solidFill>
                <a:latin typeface="Avenir"/>
                <a:ea typeface="Avenir"/>
                <a:cs typeface="Avenir"/>
                <a:sym typeface="Avenir Roman"/>
              </a:defRPr>
            </a:pPr>
            <a:r>
              <a:t>Person caring for the child is prevented from providing suitable accommodation for the child</a:t>
            </a:r>
          </a:p>
          <a:p>
            <a:pPr marL="483488" indent="-489458" algn="just" defTabSz="859536">
              <a:lnSpc>
                <a:spcPct val="90000"/>
              </a:lnSpc>
              <a:spcBef>
                <a:spcPts val="900"/>
              </a:spcBef>
              <a:buClr>
                <a:srgbClr val="000000"/>
              </a:buClr>
              <a:buSzPts val="1900"/>
              <a:buAutoNum type="romanUcPeriod"/>
              <a:defRPr sz="1974">
                <a:solidFill>
                  <a:srgbClr val="595959"/>
                </a:solidFill>
                <a:latin typeface="Avenir"/>
                <a:ea typeface="Avenir"/>
                <a:cs typeface="Avenir"/>
                <a:sym typeface="Avenir Roman"/>
              </a:defRPr>
            </a:pPr>
            <a:r>
              <a:t>Child within the LA area is at least 16 years old </a:t>
            </a:r>
            <a:r>
              <a:rPr u="sng"/>
              <a:t>and</a:t>
            </a:r>
            <a:r>
              <a:t> whose welfare is “likely to be seriously prejudiced if they do not provide” the child with accommodation</a:t>
            </a:r>
          </a:p>
        </p:txBody>
      </p:sp>
      <p:sp>
        <p:nvSpPr>
          <p:cNvPr id="240" name="Google Shape;170;gcbc30539ae_0_174"/>
          <p:cNvSpPr txBox="1"/>
          <p:nvPr/>
        </p:nvSpPr>
        <p:spPr>
          <a:xfrm>
            <a:off x="6161025" y="1921047"/>
            <a:ext cx="5183101" cy="61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chor="b">
            <a:normAutofit/>
          </a:bodyPr>
          <a:lstStyle>
            <a:lvl1pPr>
              <a:lnSpc>
                <a:spcPct val="90000"/>
              </a:lnSpc>
              <a:spcBef>
                <a:spcPts val="1600"/>
              </a:spcBef>
              <a:defRPr sz="2400">
                <a:solidFill>
                  <a:srgbClr val="595959"/>
                </a:solidFill>
                <a:latin typeface="Avenir"/>
                <a:ea typeface="Avenir"/>
                <a:cs typeface="Avenir"/>
                <a:sym typeface="Avenir Roman"/>
              </a:defRPr>
            </a:lvl1pPr>
          </a:lstStyle>
          <a:p>
            <a:r>
              <a:t>Discretionary</a:t>
            </a:r>
          </a:p>
        </p:txBody>
      </p:sp>
      <p:sp>
        <p:nvSpPr>
          <p:cNvPr id="241" name="Google Shape;171;gcbc30539ae_0_174"/>
          <p:cNvSpPr txBox="1"/>
          <p:nvPr/>
        </p:nvSpPr>
        <p:spPr>
          <a:xfrm>
            <a:off x="6161025" y="2588699"/>
            <a:ext cx="5682301" cy="368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699" tIns="45699" rIns="45699" bIns="45699">
            <a:normAutofit/>
          </a:bodyPr>
          <a:lstStyle/>
          <a:p>
            <a:pPr defTabSz="886968">
              <a:lnSpc>
                <a:spcPct val="90000"/>
              </a:lnSpc>
              <a:defRPr sz="2037">
                <a:solidFill>
                  <a:srgbClr val="595959"/>
                </a:solidFill>
                <a:latin typeface="Avenir"/>
                <a:ea typeface="Avenir"/>
                <a:cs typeface="Avenir"/>
                <a:sym typeface="Avenir Roman"/>
              </a:defRPr>
            </a:pPr>
            <a:r>
              <a:t>A discretion to provide accommodation for a child where:</a:t>
            </a:r>
          </a:p>
          <a:p>
            <a:pPr marL="498919" indent="-505079" algn="just" defTabSz="886968">
              <a:lnSpc>
                <a:spcPct val="90000"/>
              </a:lnSpc>
              <a:spcBef>
                <a:spcPts val="900"/>
              </a:spcBef>
              <a:buClr>
                <a:srgbClr val="000000"/>
              </a:buClr>
              <a:buSzPts val="2000"/>
              <a:buAutoNum type="romanUcPeriod"/>
              <a:defRPr sz="2037">
                <a:solidFill>
                  <a:srgbClr val="595959"/>
                </a:solidFill>
                <a:latin typeface="Avenir"/>
                <a:ea typeface="Avenir"/>
                <a:cs typeface="Avenir"/>
                <a:sym typeface="Avenir Roman"/>
              </a:defRPr>
            </a:pPr>
            <a:r>
              <a:t>Considered to safeguard and promote the child’s welfare even where a person with PR can accommodate the child</a:t>
            </a:r>
          </a:p>
          <a:p>
            <a:pPr marL="498919" indent="-505079" algn="just" defTabSz="886968">
              <a:lnSpc>
                <a:spcPct val="90000"/>
              </a:lnSpc>
              <a:spcBef>
                <a:spcPts val="1500"/>
              </a:spcBef>
              <a:buClr>
                <a:srgbClr val="000000"/>
              </a:buClr>
              <a:buSzPts val="2000"/>
              <a:buAutoNum type="romanUcPeriod"/>
              <a:defRPr sz="2037">
                <a:solidFill>
                  <a:srgbClr val="595959"/>
                </a:solidFill>
                <a:latin typeface="Avenir"/>
                <a:ea typeface="Avenir"/>
                <a:cs typeface="Avenir"/>
                <a:sym typeface="Avenir Roman"/>
              </a:defRPr>
            </a:pPr>
            <a:r>
              <a:t>A person who is 16 years old but under 21 years old may be accommodated in a community home which takes children who have reached the age of 16 if to do so will safeguard and promote the child’s welfare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43" name="Google Shape;176;gcbc30539ae_0_187"/>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44" name="Google Shape;177;gcbc30539ae_0_187"/>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45" name="Google Shape;178;gcbc30539ae_0_187"/>
          <p:cNvSpPr txBox="1"/>
          <p:nvPr/>
        </p:nvSpPr>
        <p:spPr>
          <a:xfrm>
            <a:off x="-892601" y="129900"/>
            <a:ext cx="9040802" cy="1043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ctr">
              <a:defRPr sz="4600">
                <a:latin typeface="Avenir"/>
                <a:ea typeface="Avenir"/>
                <a:cs typeface="Avenir"/>
                <a:sym typeface="Avenir Roman"/>
              </a:defRPr>
            </a:lvl1pPr>
          </a:lstStyle>
          <a:p>
            <a:r>
              <a:t>Section 20 (contd.)</a:t>
            </a:r>
          </a:p>
        </p:txBody>
      </p:sp>
      <p:sp>
        <p:nvSpPr>
          <p:cNvPr id="246" name="Google Shape;179;gcbc30539ae_0_187"/>
          <p:cNvSpPr/>
          <p:nvPr/>
        </p:nvSpPr>
        <p:spPr>
          <a:xfrm>
            <a:off x="0" y="954299"/>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247" name="Google Shape;180;gcbc30539ae_0_187"/>
          <p:cNvSpPr txBox="1"/>
          <p:nvPr/>
        </p:nvSpPr>
        <p:spPr>
          <a:xfrm>
            <a:off x="413700" y="746924"/>
            <a:ext cx="11571600" cy="54619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pPr>
            <a:endParaRPr sz="2400" dirty="0">
              <a:latin typeface="Avenir"/>
              <a:ea typeface="Avenir"/>
              <a:cs typeface="Avenir"/>
              <a:sym typeface="Avenir Roman"/>
            </a:endParaRPr>
          </a:p>
          <a:p>
            <a:pPr marL="457200" indent="-381000">
              <a:buClr>
                <a:srgbClr val="000000"/>
              </a:buClr>
              <a:buSzPts val="2400"/>
              <a:buFont typeface="Avenir Roman"/>
              <a:buChar char="●"/>
              <a:defRPr sz="2400">
                <a:latin typeface="Avenir"/>
                <a:ea typeface="Avenir"/>
                <a:cs typeface="Avenir"/>
                <a:sym typeface="Avenir Roman"/>
              </a:defRPr>
            </a:pPr>
            <a:r>
              <a:rPr dirty="0"/>
              <a:t>The LA </a:t>
            </a:r>
            <a:r>
              <a:rPr u="sng" dirty="0"/>
              <a:t>cannot</a:t>
            </a:r>
            <a:r>
              <a:rPr dirty="0"/>
              <a:t> accommodate a child if a person with PR who is willing and able to provide/arrange accommodation for the child objects</a:t>
            </a:r>
          </a:p>
          <a:p>
            <a:pPr marL="457200" indent="-381000">
              <a:spcBef>
                <a:spcPts val="1000"/>
              </a:spcBef>
              <a:buClr>
                <a:srgbClr val="000000"/>
              </a:buClr>
              <a:buSzPts val="2400"/>
              <a:buFont typeface="Avenir Roman"/>
              <a:buChar char="●"/>
              <a:defRPr sz="2400">
                <a:latin typeface="Avenir"/>
                <a:ea typeface="Avenir"/>
                <a:cs typeface="Avenir"/>
                <a:sym typeface="Avenir Roman"/>
              </a:defRPr>
            </a:pPr>
            <a:r>
              <a:rPr dirty="0"/>
              <a:t>A person with PR may at any time remove the child from LA accommodation that is provided pursuant to this section. There is no requirement to give notice. This is subject to the following exceptions:</a:t>
            </a:r>
          </a:p>
          <a:p>
            <a:pPr marL="914400" lvl="1" indent="-381000">
              <a:spcBef>
                <a:spcPts val="1000"/>
              </a:spcBef>
              <a:buClr>
                <a:srgbClr val="000000"/>
              </a:buClr>
              <a:buSzPts val="2400"/>
              <a:buFont typeface="Avenir Roman"/>
              <a:buChar char="○"/>
              <a:defRPr sz="2400">
                <a:latin typeface="Avenir"/>
                <a:ea typeface="Avenir"/>
                <a:cs typeface="Avenir"/>
                <a:sym typeface="Avenir Roman"/>
              </a:defRPr>
            </a:pPr>
            <a:r>
              <a:rPr dirty="0"/>
              <a:t>a person with a child arrangement ‘lives with’ order, a special guardian or a person who cares for the child pursuant to the High Court’s inherent jurisdiction consents to the accommodation;</a:t>
            </a:r>
          </a:p>
          <a:p>
            <a:pPr marL="914400" lvl="1" indent="-381000">
              <a:spcBef>
                <a:spcPts val="1000"/>
              </a:spcBef>
              <a:buClr>
                <a:srgbClr val="000000"/>
              </a:buClr>
              <a:buSzPts val="2400"/>
              <a:buFont typeface="Avenir Roman"/>
              <a:buChar char="○"/>
              <a:defRPr sz="2400">
                <a:latin typeface="Avenir"/>
                <a:ea typeface="Avenir"/>
                <a:cs typeface="Avenir"/>
                <a:sym typeface="Avenir Roman"/>
              </a:defRPr>
            </a:pPr>
            <a:r>
              <a:rPr dirty="0"/>
              <a:t>a child who is 16 or older consents to accommodation.</a:t>
            </a:r>
          </a:p>
          <a:p>
            <a:pPr marL="457200" indent="-381000">
              <a:spcBef>
                <a:spcPts val="1000"/>
              </a:spcBef>
              <a:buClr>
                <a:srgbClr val="000000"/>
              </a:buClr>
              <a:buSzPts val="2400"/>
              <a:buFont typeface="Avenir Roman"/>
              <a:buChar char="●"/>
              <a:defRPr sz="2400">
                <a:latin typeface="Avenir"/>
                <a:ea typeface="Avenir"/>
                <a:cs typeface="Avenir"/>
                <a:sym typeface="Avenir Roman"/>
              </a:defRPr>
            </a:pPr>
            <a:r>
              <a:rPr dirty="0"/>
              <a:t>There are no statutory time limits but the subject of LA duties under s22 of the Act (and Care Planning and Case review (England) Regulations 20201, SI 2010/959)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49" name="Google Shape;185;gcbc30539ae_0_203"/>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50" name="Google Shape;186;gcbc30539ae_0_203"/>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51" name="Google Shape;187;gcbc30539ae_0_203"/>
          <p:cNvSpPr txBox="1"/>
          <p:nvPr/>
        </p:nvSpPr>
        <p:spPr>
          <a:xfrm>
            <a:off x="345474" y="218999"/>
            <a:ext cx="10692602" cy="866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600">
                <a:latin typeface="Avenir"/>
                <a:ea typeface="Avenir"/>
                <a:cs typeface="Avenir"/>
                <a:sym typeface="Avenir Roman"/>
              </a:defRPr>
            </a:lvl1pPr>
          </a:lstStyle>
          <a:p>
            <a:r>
              <a:t>Social Service and well-being (Wales) Act (2014)</a:t>
            </a:r>
          </a:p>
        </p:txBody>
      </p:sp>
      <p:sp>
        <p:nvSpPr>
          <p:cNvPr id="252" name="Google Shape;188;gcbc30539ae_0_203"/>
          <p:cNvSpPr/>
          <p:nvPr/>
        </p:nvSpPr>
        <p:spPr>
          <a:xfrm>
            <a:off x="-1" y="1019399"/>
            <a:ext cx="10692602" cy="129901"/>
          </a:xfrm>
          <a:prstGeom prst="rect">
            <a:avLst/>
          </a:prstGeom>
          <a:solidFill>
            <a:srgbClr val="D9EAD3"/>
          </a:solidFill>
          <a:ln w="12700">
            <a:miter lim="400000"/>
          </a:ln>
        </p:spPr>
        <p:txBody>
          <a:bodyPr lIns="0" tIns="0" rIns="0" bIns="0" anchor="ctr"/>
          <a:lstStyle/>
          <a:p>
            <a:pPr>
              <a:defRPr sz="1900"/>
            </a:pPr>
            <a:endParaRPr/>
          </a:p>
        </p:txBody>
      </p:sp>
      <p:sp>
        <p:nvSpPr>
          <p:cNvPr id="253" name="Google Shape;189;gcbc30539ae_0_203"/>
          <p:cNvSpPr txBox="1">
            <a:spLocks noGrp="1"/>
          </p:cNvSpPr>
          <p:nvPr>
            <p:ph type="title"/>
          </p:nvPr>
        </p:nvSpPr>
        <p:spPr>
          <a:xfrm>
            <a:off x="172799" y="1227374"/>
            <a:ext cx="11846402" cy="615601"/>
          </a:xfrm>
          <a:prstGeom prst="rect">
            <a:avLst/>
          </a:prstGeom>
        </p:spPr>
        <p:txBody>
          <a:bodyPr lIns="45699" tIns="45699" rIns="45699" bIns="45699" anchor="ctr"/>
          <a:lstStyle>
            <a:lvl1pPr algn="l">
              <a:lnSpc>
                <a:spcPct val="90000"/>
              </a:lnSpc>
              <a:defRPr sz="2400">
                <a:latin typeface="Avenir"/>
                <a:ea typeface="Avenir"/>
                <a:cs typeface="Avenir"/>
                <a:sym typeface="Avenir Roman"/>
              </a:defRPr>
            </a:lvl1pPr>
          </a:lstStyle>
          <a:p>
            <a:r>
              <a:t>The relevant provisions are set out in Part 6, section 76 that, in summary, provide:</a:t>
            </a:r>
          </a:p>
        </p:txBody>
      </p:sp>
      <p:sp>
        <p:nvSpPr>
          <p:cNvPr id="254" name="Google Shape;190;gcbc30539ae_0_203"/>
          <p:cNvSpPr txBox="1">
            <a:spLocks noGrp="1"/>
          </p:cNvSpPr>
          <p:nvPr>
            <p:ph type="body" idx="1"/>
          </p:nvPr>
        </p:nvSpPr>
        <p:spPr>
          <a:xfrm>
            <a:off x="455700" y="1842974"/>
            <a:ext cx="11280600" cy="4025101"/>
          </a:xfrm>
          <a:prstGeom prst="rect">
            <a:avLst/>
          </a:prstGeom>
        </p:spPr>
        <p:txBody>
          <a:bodyPr lIns="45699" tIns="45699" rIns="45699" bIns="45699"/>
          <a:lstStyle/>
          <a:p>
            <a:pPr marL="194310" indent="-215900" algn="l" defTabSz="777240">
              <a:lnSpc>
                <a:spcPct val="90000"/>
              </a:lnSpc>
              <a:buClr>
                <a:srgbClr val="000000"/>
              </a:buClr>
              <a:buSzPts val="2000"/>
              <a:buFont typeface="Avenir Roman"/>
              <a:buChar char="•"/>
              <a:defRPr sz="2040">
                <a:solidFill>
                  <a:srgbClr val="000000"/>
                </a:solidFill>
                <a:latin typeface="Avenir"/>
                <a:ea typeface="Avenir"/>
                <a:cs typeface="Avenir"/>
                <a:sym typeface="Avenir Roman"/>
              </a:defRPr>
            </a:pPr>
            <a:r>
              <a:t>In addition to its “principal” duties, there is a general duty upon LAs to secure “sufficient accommodation” for a looked-after child and to meet the needs of the children within its area so far as it is reasonably practicable</a:t>
            </a:r>
          </a:p>
          <a:p>
            <a:pPr marL="194310" indent="-215900" algn="l" defTabSz="777240">
              <a:lnSpc>
                <a:spcPct val="90000"/>
              </a:lnSpc>
              <a:spcBef>
                <a:spcPts val="800"/>
              </a:spcBef>
              <a:buClr>
                <a:srgbClr val="000000"/>
              </a:buClr>
              <a:buSzPts val="2000"/>
              <a:buFont typeface="Avenir Roman"/>
              <a:buChar char="•"/>
              <a:defRPr sz="2040">
                <a:solidFill>
                  <a:srgbClr val="000000"/>
                </a:solidFill>
                <a:latin typeface="Avenir"/>
                <a:ea typeface="Avenir"/>
                <a:cs typeface="Avenir"/>
                <a:sym typeface="Avenir Roman"/>
              </a:defRPr>
            </a:pPr>
            <a:r>
              <a:t>It places a mandatory duty on the LAs to provide accommodation for children within its area who are:</a:t>
            </a:r>
          </a:p>
          <a:p>
            <a:pPr marL="582930" lvl="1" indent="-215900" algn="l" defTabSz="777240">
              <a:lnSpc>
                <a:spcPct val="90000"/>
              </a:lnSpc>
              <a:spcBef>
                <a:spcPts val="400"/>
              </a:spcBef>
              <a:buClr>
                <a:srgbClr val="000000"/>
              </a:buClr>
              <a:buSzPts val="2000"/>
              <a:buFont typeface="Avenir Roman"/>
              <a:buChar char="o"/>
              <a:defRPr sz="2040">
                <a:solidFill>
                  <a:srgbClr val="000000"/>
                </a:solidFill>
                <a:latin typeface="Avenir"/>
                <a:ea typeface="Avenir"/>
                <a:cs typeface="Avenir"/>
                <a:sym typeface="Avenir Roman"/>
              </a:defRPr>
            </a:pPr>
            <a:r>
              <a:t>Lost;</a:t>
            </a:r>
          </a:p>
          <a:p>
            <a:pPr marL="582930" lvl="1" indent="-215900" algn="l" defTabSz="777240">
              <a:lnSpc>
                <a:spcPct val="90000"/>
              </a:lnSpc>
              <a:spcBef>
                <a:spcPts val="400"/>
              </a:spcBef>
              <a:buClr>
                <a:srgbClr val="000000"/>
              </a:buClr>
              <a:buSzPts val="2000"/>
              <a:buFont typeface="Avenir Roman"/>
              <a:buChar char="o"/>
              <a:defRPr sz="2040">
                <a:solidFill>
                  <a:srgbClr val="000000"/>
                </a:solidFill>
                <a:latin typeface="Avenir"/>
                <a:ea typeface="Avenir"/>
                <a:cs typeface="Avenir"/>
                <a:sym typeface="Avenir Roman"/>
              </a:defRPr>
            </a:pPr>
            <a:r>
              <a:t>Abandoned;</a:t>
            </a:r>
          </a:p>
          <a:p>
            <a:pPr marL="582930" lvl="1" indent="-215900" algn="l" defTabSz="777240">
              <a:lnSpc>
                <a:spcPct val="90000"/>
              </a:lnSpc>
              <a:spcBef>
                <a:spcPts val="400"/>
              </a:spcBef>
              <a:buClr>
                <a:srgbClr val="000000"/>
              </a:buClr>
              <a:buSzPts val="2000"/>
              <a:buFont typeface="Avenir Roman"/>
              <a:buChar char="o"/>
              <a:defRPr sz="2040">
                <a:solidFill>
                  <a:srgbClr val="000000"/>
                </a:solidFill>
                <a:latin typeface="Avenir"/>
                <a:ea typeface="Avenir"/>
                <a:cs typeface="Avenir"/>
                <a:sym typeface="Avenir Roman"/>
              </a:defRPr>
            </a:pPr>
            <a:r>
              <a:t>A person looking after the child is prevented from providing the child with suitable accommodation;</a:t>
            </a:r>
          </a:p>
          <a:p>
            <a:pPr marL="582930" lvl="1" indent="-215900" algn="l" defTabSz="777240">
              <a:lnSpc>
                <a:spcPct val="90000"/>
              </a:lnSpc>
              <a:spcBef>
                <a:spcPts val="400"/>
              </a:spcBef>
              <a:buClr>
                <a:srgbClr val="000000"/>
              </a:buClr>
              <a:buSzPts val="2000"/>
              <a:buFont typeface="Avenir Roman"/>
              <a:buChar char="o"/>
              <a:defRPr sz="2040">
                <a:solidFill>
                  <a:srgbClr val="000000"/>
                </a:solidFill>
                <a:latin typeface="Avenir"/>
                <a:ea typeface="Avenir"/>
                <a:cs typeface="Avenir"/>
                <a:sym typeface="Avenir Roman"/>
              </a:defRPr>
            </a:pPr>
            <a:r>
              <a:t>This duty extends to a child who is 16 years old and whose wellbeing is likely to be seriously prejudiced if not accommodated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56" name="Google Shape;195;gcbc30539ae_0_224"/>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57" name="Google Shape;196;gcbc30539ae_0_224"/>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58" name="Google Shape;197;gcbc30539ae_0_224"/>
          <p:cNvSpPr txBox="1"/>
          <p:nvPr/>
        </p:nvSpPr>
        <p:spPr>
          <a:xfrm>
            <a:off x="-748501" y="129900"/>
            <a:ext cx="9040802" cy="1043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gn="ctr">
              <a:defRPr sz="4600">
                <a:latin typeface="Avenir"/>
                <a:ea typeface="Avenir"/>
                <a:cs typeface="Avenir"/>
                <a:sym typeface="Avenir Roman"/>
              </a:defRPr>
            </a:lvl1pPr>
          </a:lstStyle>
          <a:p>
            <a:r>
              <a:t>Section 76 (contd.)</a:t>
            </a:r>
          </a:p>
        </p:txBody>
      </p:sp>
      <p:sp>
        <p:nvSpPr>
          <p:cNvPr id="259" name="Google Shape;198;gcbc30539ae_0_224"/>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260" name="Google Shape;199;gcbc30539ae_0_224"/>
          <p:cNvSpPr txBox="1"/>
          <p:nvPr/>
        </p:nvSpPr>
        <p:spPr>
          <a:xfrm>
            <a:off x="495449" y="1610099"/>
            <a:ext cx="11163301" cy="4110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457200" indent="-419100">
              <a:lnSpc>
                <a:spcPct val="90000"/>
              </a:lnSpc>
              <a:buClr>
                <a:srgbClr val="000000"/>
              </a:buClr>
              <a:buSzPts val="3000"/>
              <a:buFont typeface="Avenir Roman"/>
              <a:buChar char="●"/>
              <a:defRPr sz="3000">
                <a:latin typeface="Avenir"/>
                <a:ea typeface="Avenir"/>
                <a:cs typeface="Avenir"/>
                <a:sym typeface="Avenir Roman"/>
              </a:defRPr>
            </a:pPr>
            <a:r>
              <a:t>A LA may not provide such accommodation if a person with PR who is willing and able to provide accommodation for the child objects</a:t>
            </a:r>
          </a:p>
          <a:p>
            <a:pPr marL="457200" indent="-419100">
              <a:lnSpc>
                <a:spcPct val="90000"/>
              </a:lnSpc>
              <a:spcBef>
                <a:spcPts val="1000"/>
              </a:spcBef>
              <a:buClr>
                <a:srgbClr val="000000"/>
              </a:buClr>
              <a:buSzPts val="3000"/>
              <a:buFont typeface="Avenir Roman"/>
              <a:buChar char="●"/>
              <a:defRPr sz="3000">
                <a:latin typeface="Avenir"/>
                <a:ea typeface="Avenir"/>
                <a:cs typeface="Avenir"/>
                <a:sym typeface="Avenir Roman"/>
              </a:defRPr>
            </a:pPr>
            <a:r>
              <a:t>A person with PR who is willing may at any time remove the child from LA accommodation save where a person with a child arrangement order, a special guardian or a person who cares for the child pursuant to the High Court’s inherent jurisdiction consents to the accommodation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62" name="Google Shape;204;gcbc30539ae_0_242"/>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63" name="Google Shape;205;gcbc30539ae_0_242"/>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64" name="Google Shape;206;gcbc30539ae_0_242"/>
          <p:cNvSpPr txBox="1"/>
          <p:nvPr/>
        </p:nvSpPr>
        <p:spPr>
          <a:xfrm>
            <a:off x="1047649" y="293175"/>
            <a:ext cx="9040802" cy="7985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rPr dirty="0"/>
              <a:t>Statutory </a:t>
            </a:r>
            <a:r>
              <a:rPr lang="en-GB" dirty="0"/>
              <a:t>P</a:t>
            </a:r>
            <a:r>
              <a:rPr dirty="0" err="1"/>
              <a:t>rovision</a:t>
            </a:r>
            <a:endParaRPr dirty="0"/>
          </a:p>
        </p:txBody>
      </p:sp>
      <p:sp>
        <p:nvSpPr>
          <p:cNvPr id="265" name="Google Shape;207;gcbc30539ae_0_242"/>
          <p:cNvSpPr/>
          <p:nvPr/>
        </p:nvSpPr>
        <p:spPr>
          <a:xfrm>
            <a:off x="0" y="1084200"/>
            <a:ext cx="7543800" cy="129901"/>
          </a:xfrm>
          <a:prstGeom prst="rect">
            <a:avLst/>
          </a:prstGeom>
          <a:solidFill>
            <a:srgbClr val="D9EAD3"/>
          </a:solidFill>
          <a:ln w="12700">
            <a:miter lim="400000"/>
          </a:ln>
        </p:spPr>
        <p:txBody>
          <a:bodyPr lIns="0" tIns="0" rIns="0" bIns="0" anchor="ctr"/>
          <a:lstStyle/>
          <a:p>
            <a:pPr>
              <a:defRPr sz="1900"/>
            </a:pPr>
            <a:endParaRPr/>
          </a:p>
        </p:txBody>
      </p:sp>
      <p:sp>
        <p:nvSpPr>
          <p:cNvPr id="266" name="Google Shape;208;gcbc30539ae_0_242"/>
          <p:cNvSpPr txBox="1"/>
          <p:nvPr/>
        </p:nvSpPr>
        <p:spPr>
          <a:xfrm>
            <a:off x="514350" y="1366950"/>
            <a:ext cx="11163300" cy="4446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a:lnSpc>
                <a:spcPct val="90000"/>
              </a:lnSpc>
              <a:spcBef>
                <a:spcPts val="1000"/>
              </a:spcBef>
              <a:defRPr sz="3000">
                <a:latin typeface="Avenir"/>
                <a:ea typeface="Avenir"/>
                <a:cs typeface="Avenir"/>
                <a:sym typeface="Avenir Roman"/>
              </a:defRPr>
            </a:pPr>
            <a:r>
              <a:rPr dirty="0"/>
              <a:t>General Note</a:t>
            </a:r>
          </a:p>
          <a:p>
            <a:pPr marL="685800" indent="-292100">
              <a:lnSpc>
                <a:spcPct val="90000"/>
              </a:lnSpc>
              <a:spcBef>
                <a:spcPts val="1000"/>
              </a:spcBef>
              <a:buClr>
                <a:srgbClr val="000000"/>
              </a:buClr>
              <a:buSzPts val="3000"/>
              <a:buFont typeface="Avenir Roman"/>
              <a:buChar char="•"/>
              <a:defRPr sz="3000">
                <a:latin typeface="Avenir"/>
                <a:ea typeface="Avenir"/>
                <a:cs typeface="Avenir"/>
                <a:sym typeface="Avenir Roman"/>
              </a:defRPr>
            </a:pPr>
            <a:r>
              <a:rPr dirty="0"/>
              <a:t>A LA </a:t>
            </a:r>
            <a:r>
              <a:rPr u="sng" dirty="0"/>
              <a:t>cannot</a:t>
            </a:r>
            <a:r>
              <a:rPr dirty="0"/>
              <a:t> prevent a person with PR (as set out earlier) from removing the relevant child from LA accommodation. To do so will require a court order such as:</a:t>
            </a:r>
          </a:p>
          <a:p>
            <a:pPr marL="1143000" lvl="1" indent="-292100">
              <a:lnSpc>
                <a:spcPct val="90000"/>
              </a:lnSpc>
              <a:spcBef>
                <a:spcPts val="1000"/>
              </a:spcBef>
              <a:buClr>
                <a:srgbClr val="000000"/>
              </a:buClr>
              <a:buSzPts val="3000"/>
              <a:buFont typeface="Avenir Roman"/>
              <a:buChar char="o"/>
              <a:defRPr sz="3000">
                <a:latin typeface="Avenir"/>
                <a:ea typeface="Avenir"/>
                <a:cs typeface="Avenir"/>
                <a:sym typeface="Avenir Roman"/>
              </a:defRPr>
            </a:pPr>
            <a:r>
              <a:rPr dirty="0"/>
              <a:t>EPO;</a:t>
            </a:r>
          </a:p>
          <a:p>
            <a:pPr marL="1143000" lvl="1" indent="-292100">
              <a:lnSpc>
                <a:spcPct val="90000"/>
              </a:lnSpc>
              <a:spcBef>
                <a:spcPts val="1000"/>
              </a:spcBef>
              <a:buClr>
                <a:srgbClr val="000000"/>
              </a:buClr>
              <a:buSzPts val="3000"/>
              <a:buFont typeface="Avenir Roman"/>
              <a:buChar char="o"/>
              <a:defRPr sz="3000">
                <a:latin typeface="Avenir"/>
                <a:ea typeface="Avenir"/>
                <a:cs typeface="Avenir"/>
                <a:sym typeface="Avenir Roman"/>
              </a:defRPr>
            </a:pPr>
            <a:r>
              <a:rPr dirty="0"/>
              <a:t>ICO</a:t>
            </a:r>
          </a:p>
          <a:p>
            <a:pPr marL="685800" indent="-292100">
              <a:lnSpc>
                <a:spcPct val="90000"/>
              </a:lnSpc>
              <a:spcBef>
                <a:spcPts val="1000"/>
              </a:spcBef>
              <a:buClr>
                <a:srgbClr val="000000"/>
              </a:buClr>
              <a:buSzPts val="3000"/>
              <a:buFont typeface="Avenir Roman"/>
              <a:buChar char="•"/>
              <a:defRPr sz="3000">
                <a:latin typeface="Avenir"/>
                <a:ea typeface="Avenir"/>
                <a:cs typeface="Avenir"/>
                <a:sym typeface="Avenir Roman"/>
              </a:defRPr>
            </a:pPr>
            <a:r>
              <a:rPr dirty="0"/>
              <a:t>An agreement to s 20/76 accommodation by a person who holds PR for the relevant child is an agreement to delegate the day-to-day exercise of PR to the LA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268" name="Google Shape;213;gcbc30539ae_0_250"/>
          <p:cNvSpPr/>
          <p:nvPr/>
        </p:nvSpPr>
        <p:spPr>
          <a:xfrm>
            <a:off x="0" y="-1"/>
            <a:ext cx="12192000" cy="6092402"/>
          </a:xfrm>
          <a:prstGeom prst="rect">
            <a:avLst/>
          </a:prstGeom>
          <a:solidFill>
            <a:srgbClr val="FFFFFF"/>
          </a:solidFill>
          <a:ln w="12700">
            <a:miter lim="400000"/>
          </a:ln>
        </p:spPr>
        <p:txBody>
          <a:bodyPr lIns="0" tIns="0" rIns="0" bIns="0" anchor="ctr"/>
          <a:lstStyle/>
          <a:p>
            <a:pPr>
              <a:defRPr sz="1900">
                <a:latin typeface="Avenir"/>
                <a:ea typeface="Avenir"/>
                <a:cs typeface="Avenir"/>
                <a:sym typeface="Avenir Roman"/>
              </a:defRPr>
            </a:pPr>
            <a:endParaRPr/>
          </a:p>
        </p:txBody>
      </p:sp>
      <p:sp>
        <p:nvSpPr>
          <p:cNvPr id="269" name="Google Shape;214;gcbc30539ae_0_250"/>
          <p:cNvSpPr txBox="1"/>
          <p:nvPr/>
        </p:nvSpPr>
        <p:spPr>
          <a:xfrm>
            <a:off x="7877999" y="6092333"/>
            <a:ext cx="4314001" cy="662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defRPr sz="2400">
                <a:latin typeface="Avenir"/>
                <a:ea typeface="Avenir"/>
                <a:cs typeface="Avenir"/>
                <a:sym typeface="Avenir Roman"/>
              </a:defRPr>
            </a:lvl1pPr>
          </a:lstStyle>
          <a:p>
            <a:r>
              <a:t>Public Law Working Group</a:t>
            </a:r>
          </a:p>
        </p:txBody>
      </p:sp>
      <p:sp>
        <p:nvSpPr>
          <p:cNvPr id="270" name="Google Shape;215;gcbc30539ae_0_250"/>
          <p:cNvSpPr txBox="1"/>
          <p:nvPr/>
        </p:nvSpPr>
        <p:spPr>
          <a:xfrm>
            <a:off x="1112974" y="214125"/>
            <a:ext cx="9040802" cy="7985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899" tIns="121899" rIns="121899" bIns="121899">
            <a:spAutoFit/>
          </a:bodyPr>
          <a:lstStyle>
            <a:lvl1pPr>
              <a:lnSpc>
                <a:spcPct val="90000"/>
              </a:lnSpc>
              <a:defRPr sz="3900">
                <a:latin typeface="Avenir"/>
                <a:ea typeface="Avenir"/>
                <a:cs typeface="Avenir"/>
                <a:sym typeface="Avenir Roman"/>
              </a:defRPr>
            </a:lvl1pPr>
          </a:lstStyle>
          <a:p>
            <a:r>
              <a:rPr dirty="0"/>
              <a:t>Case </a:t>
            </a:r>
            <a:r>
              <a:rPr lang="en-GB" dirty="0"/>
              <a:t>S</a:t>
            </a:r>
            <a:r>
              <a:rPr dirty="0" err="1"/>
              <a:t>tudy</a:t>
            </a:r>
            <a:endParaRPr dirty="0"/>
          </a:p>
        </p:txBody>
      </p:sp>
      <p:sp>
        <p:nvSpPr>
          <p:cNvPr id="271" name="Google Shape;216;gcbc30539ae_0_250"/>
          <p:cNvSpPr/>
          <p:nvPr/>
        </p:nvSpPr>
        <p:spPr>
          <a:xfrm>
            <a:off x="-1" y="934975"/>
            <a:ext cx="5878202" cy="129901"/>
          </a:xfrm>
          <a:prstGeom prst="rect">
            <a:avLst/>
          </a:prstGeom>
          <a:solidFill>
            <a:srgbClr val="D9EAD3"/>
          </a:solidFill>
          <a:ln w="12700">
            <a:miter lim="400000"/>
          </a:ln>
        </p:spPr>
        <p:txBody>
          <a:bodyPr lIns="0" tIns="0" rIns="0" bIns="0" anchor="ctr"/>
          <a:lstStyle/>
          <a:p>
            <a:pPr>
              <a:defRPr sz="1900"/>
            </a:pPr>
            <a:endParaRPr/>
          </a:p>
        </p:txBody>
      </p:sp>
      <p:sp>
        <p:nvSpPr>
          <p:cNvPr id="272" name="Google Shape;217;gcbc30539ae_0_250"/>
          <p:cNvSpPr txBox="1"/>
          <p:nvPr/>
        </p:nvSpPr>
        <p:spPr>
          <a:xfrm>
            <a:off x="0" y="1562525"/>
            <a:ext cx="11597400" cy="4280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24" tIns="91424" rIns="91424" bIns="91424">
            <a:spAutoFit/>
          </a:bodyPr>
          <a:lstStyle/>
          <a:p>
            <a:pPr marL="685800" indent="-2540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i="1" dirty="0"/>
              <a:t>R (G) v Nottingham City Council </a:t>
            </a:r>
            <a:r>
              <a:rPr dirty="0"/>
              <a:t>[2008] EWHC 152 (Admin); [2008] 1 FLR 166 and [2008] EWHC 400; [2008] 1 FLR 1668, “The law is perfectly clear but perhaps requires re-emphasis. Whatever the impression a casual reader might gain… no local authority and no social worker has any power to a remove a child from its parent or, without the agreement of the parent, to take a child into care, unless they have first obtained an order from a family court </a:t>
            </a:r>
            <a:r>
              <a:rPr dirty="0" err="1"/>
              <a:t>authorising</a:t>
            </a:r>
            <a:r>
              <a:rPr dirty="0"/>
              <a:t> that step…” (para 15, per Munby J). [NB. There are two qualifications to this, which are not relevant for present purposes]</a:t>
            </a:r>
          </a:p>
          <a:p>
            <a:pPr marL="685800" indent="-254000">
              <a:lnSpc>
                <a:spcPct val="90000"/>
              </a:lnSpc>
              <a:spcBef>
                <a:spcPts val="1000"/>
              </a:spcBef>
              <a:buClr>
                <a:srgbClr val="000000"/>
              </a:buClr>
              <a:buSzPts val="2200"/>
              <a:buFont typeface="Avenir Roman"/>
              <a:buChar char="•"/>
              <a:defRPr sz="2200">
                <a:latin typeface="Avenir"/>
                <a:ea typeface="Avenir"/>
                <a:cs typeface="Avenir"/>
                <a:sym typeface="Avenir Roman"/>
              </a:defRPr>
            </a:pPr>
            <a:r>
              <a:rPr i="1" dirty="0"/>
              <a:t>Coventry City Council v C, B, CA and CH </a:t>
            </a:r>
            <a:r>
              <a:rPr dirty="0"/>
              <a:t>[2012] EWHC 2190 (Fam); [2013] 2 FLR 987. Made clear: (</a:t>
            </a:r>
            <a:r>
              <a:rPr dirty="0" err="1"/>
              <a:t>i</a:t>
            </a:r>
            <a:r>
              <a:rPr dirty="0"/>
              <a:t>) the use of s 20 must not be “compulsion in disguise”; (ii) “the parent must have the requisite capacity to make that agreement”; and (iii) “it is essential that any consent so obtained is properly informed and, at least where is results in detriment to the giver’s personal interest, is fairly obtained” (paras 27 – 28 and 46, per Hedley J)</a:t>
            </a:r>
          </a:p>
        </p:txBody>
      </p:sp>
      <p:sp>
        <p:nvSpPr>
          <p:cNvPr id="273" name="Google Shape;218;gcbc30539ae_0_250"/>
          <p:cNvSpPr txBox="1">
            <a:spLocks noGrp="1"/>
          </p:cNvSpPr>
          <p:nvPr>
            <p:ph type="title"/>
          </p:nvPr>
        </p:nvSpPr>
        <p:spPr>
          <a:xfrm>
            <a:off x="458499" y="692112"/>
            <a:ext cx="9040802" cy="615601"/>
          </a:xfrm>
          <a:prstGeom prst="rect">
            <a:avLst/>
          </a:prstGeom>
        </p:spPr>
        <p:txBody>
          <a:bodyPr lIns="45699" tIns="45699" rIns="45699" bIns="45699" anchor="ctr"/>
          <a:lstStyle/>
          <a:p>
            <a:pPr algn="l" defTabSz="502920">
              <a:lnSpc>
                <a:spcPct val="90000"/>
              </a:lnSpc>
              <a:defRPr sz="1210" b="1"/>
            </a:pPr>
            <a:br>
              <a:rPr dirty="0"/>
            </a:br>
            <a:endParaRPr b="0" dirty="0">
              <a:latin typeface="Avenir"/>
              <a:ea typeface="Avenir"/>
              <a:cs typeface="Avenir"/>
              <a:sym typeface="Avenir Roman"/>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BC5C9C7F3DD4A99D1A992795CEB71" ma:contentTypeVersion="19" ma:contentTypeDescription="Create a new document." ma:contentTypeScope="" ma:versionID="dd425a5ca5f79bcacda8b8360b55fc4b">
  <xsd:schema xmlns:xsd="http://www.w3.org/2001/XMLSchema" xmlns:xs="http://www.w3.org/2001/XMLSchema" xmlns:p="http://schemas.microsoft.com/office/2006/metadata/properties" xmlns:ns2="cecadd58-02c8-4654-8954-3fac3164560f" xmlns:ns3="99bec7e7-7668-40da-a19e-a1d9b017562d" targetNamespace="http://schemas.microsoft.com/office/2006/metadata/properties" ma:root="true" ma:fieldsID="d197c9718bf0f5bd6bcde0c5a3e92f19" ns2:_="" ns3:_="">
    <xsd:import namespace="cecadd58-02c8-4654-8954-3fac3164560f"/>
    <xsd:import namespace="99bec7e7-7668-40da-a19e-a1d9b017562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3:TaxCatchAll" minOccurs="0"/>
                <xsd:element ref="ns2:MediaServiceAutoTag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add58-02c8-4654-8954-3fac316456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b2bedc5-ed0c-4499-bf27-698040680453" ma:termSetId="09814cd3-568e-fe90-9814-8d621ff8fb84" ma:anchorId="fba54fb3-c3e1-fe81-a776-ca4b69148c4d" ma:open="true" ma:isKeyword="false">
      <xsd:complexType>
        <xsd:sequence>
          <xsd:element ref="pc:Terms" minOccurs="0" maxOccurs="1"/>
        </xsd:sequence>
      </xsd:complexType>
    </xsd:element>
    <xsd:element name="MediaServiceAutoTags" ma:index="22" nillable="true" ma:displayName="Tags" ma:internalName="MediaServiceAutoTags"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bec7e7-7668-40da-a19e-a1d9b01756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fc88075-30e6-4b8f-ad4c-541cb3423e94}" ma:internalName="TaxCatchAll" ma:showField="CatchAllData" ma:web="99bec7e7-7668-40da-a19e-a1d9b0175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91DA95-5FCB-4818-9998-2C7358C238CB}"/>
</file>

<file path=customXml/itemProps2.xml><?xml version="1.0" encoding="utf-8"?>
<ds:datastoreItem xmlns:ds="http://schemas.openxmlformats.org/officeDocument/2006/customXml" ds:itemID="{9AE0AC7E-E1D7-4EEE-B2AA-54B5E151CAFF}"/>
</file>

<file path=docProps/app.xml><?xml version="1.0" encoding="utf-8"?>
<Properties xmlns="http://schemas.openxmlformats.org/officeDocument/2006/extended-properties" xmlns:vt="http://schemas.openxmlformats.org/officeDocument/2006/docPropsVTypes">
  <TotalTime>27</TotalTime>
  <Words>2599</Words>
  <Application>Microsoft Office PowerPoint</Application>
  <PresentationFormat>Widescreen</PresentationFormat>
  <Paragraphs>162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vt:lpstr>
      <vt:lpstr>Avenir Roman</vt:lpstr>
      <vt:lpstr>Calibri</vt:lpstr>
      <vt:lpstr>Office Theme</vt:lpstr>
      <vt:lpstr>PowerPoint Presentation</vt:lpstr>
      <vt:lpstr>PowerPoint Presentation</vt:lpstr>
      <vt:lpstr>PowerPoint Presentation</vt:lpstr>
      <vt:lpstr> Part III concerns support for children and their families. It places two classes of duty on local authorities: mandatory and discretionary.</vt:lpstr>
      <vt:lpstr>PowerPoint Presentation</vt:lpstr>
      <vt:lpstr>The relevant provisions are set out in Part 6, section 76 that, in summary, provide:</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Katy Block</cp:lastModifiedBy>
  <cp:revision>5</cp:revision>
  <dcterms:modified xsi:type="dcterms:W3CDTF">2021-06-18T09:12:27Z</dcterms:modified>
</cp:coreProperties>
</file>